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8" r:id="rId2"/>
    <p:sldId id="272" r:id="rId3"/>
    <p:sldId id="267" r:id="rId4"/>
    <p:sldId id="265" r:id="rId5"/>
    <p:sldId id="257" r:id="rId6"/>
    <p:sldId id="261" r:id="rId7"/>
    <p:sldId id="269" r:id="rId8"/>
    <p:sldId id="268" r:id="rId9"/>
    <p:sldId id="270" r:id="rId10"/>
  </p:sldIdLst>
  <p:sldSz cx="24384000" cy="13716000"/>
  <p:notesSz cx="6858000" cy="9144000"/>
  <p:embeddedFontLst>
    <p:embeddedFont>
      <p:font typeface="Calibri" panose="020F0502020204030204" pitchFamily="34" charset="0"/>
      <p:regular r:id="rId12"/>
      <p:bold r:id="rId13"/>
      <p:italic r:id="rId14"/>
      <p:boldItalic r:id="rId15"/>
    </p:embeddedFont>
    <p:embeddedFont>
      <p:font typeface="FNB Sans Light" panose="02000000000000000000" pitchFamily="50" charset="0"/>
      <p:regular r:id="rId16"/>
    </p:embeddedFont>
    <p:embeddedFont>
      <p:font typeface="FNB Sans Regular" panose="02000000000000000000" pitchFamily="50" charset="0"/>
      <p:regular r:id="rId17"/>
      <p:bold r:id="rId18"/>
      <p:italic r:id="rId19"/>
    </p:embeddedFont>
    <p:embeddedFont>
      <p:font typeface="FNBSans-Bold" panose="02000000000000000000" pitchFamily="50" charset="0"/>
      <p:bold r:id="rId20"/>
    </p:embeddedFont>
    <p:embeddedFont>
      <p:font typeface="FNBSans-Light" panose="02000000000000000000" pitchFamily="50" charset="0"/>
      <p:regular r:id="rId21"/>
    </p:embeddedFont>
    <p:embeddedFont>
      <p:font typeface="FNBSans-Regular" panose="02000000000000000000" pitchFamily="50" charset="0"/>
      <p:regular r:id="rId22"/>
    </p:embeddedFont>
    <p:embeddedFont>
      <p:font typeface="Source Sans Pro Light" panose="020B0403030403020204" pitchFamily="34" charset="0"/>
      <p:regular r:id="rId23"/>
      <p:italic r:id="rId2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BFC2"/>
    <a:srgbClr val="4BC2C4"/>
    <a:srgbClr val="67DADD"/>
    <a:srgbClr val="FCCE8F"/>
    <a:srgbClr val="009999"/>
    <a:srgbClr val="F99E1E"/>
    <a:srgbClr val="F97610"/>
    <a:srgbClr val="046D72"/>
    <a:srgbClr val="FBF2E3"/>
    <a:srgbClr val="EB9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EA600-A945-48F7-B2A6-3C7841083A46}" v="2" dt="2024-04-10T07:39:00.92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5" autoAdjust="0"/>
    <p:restoredTop sz="94700"/>
  </p:normalViewPr>
  <p:slideViewPr>
    <p:cSldViewPr snapToGrid="0">
      <p:cViewPr varScale="1">
        <p:scale>
          <a:sx n="41" d="100"/>
          <a:sy n="41" d="100"/>
        </p:scale>
        <p:origin x="2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139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6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533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 Cen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hasCustomPrompt="1"/>
          </p:nvPr>
        </p:nvSpPr>
        <p:spPr>
          <a:xfrm>
            <a:off x="1778000" y="4533900"/>
            <a:ext cx="11998960" cy="6560820"/>
          </a:xfrm>
          <a:prstGeom prst="rect">
            <a:avLst/>
          </a:prstGeom>
        </p:spPr>
        <p:txBody>
          <a:bodyPr anchor="t">
            <a:normAutofit/>
          </a:bodyPr>
          <a:lstStyle>
            <a:lvl1pPr marL="0" marR="0" indent="0" algn="l" defTabSz="825500" rtl="0" fontAlgn="auto" latinLnBrk="0" hangingPunct="0">
              <a:lnSpc>
                <a:spcPct val="90000"/>
              </a:lnSpc>
              <a:spcBef>
                <a:spcPts val="0"/>
              </a:spcBef>
              <a:spcAft>
                <a:spcPts val="0"/>
              </a:spcAft>
              <a:buClrTx/>
              <a:buSzTx/>
              <a:buFontTx/>
              <a:buNone/>
              <a:tabLst/>
              <a:defRPr kumimoji="0" sz="13800" b="0" i="0" u="none" strike="noStrike" cap="none" spc="0" normalizeH="0" baseline="0" dirty="0">
                <a:ln>
                  <a:noFill/>
                </a:ln>
                <a:solidFill>
                  <a:srgbClr val="FFFFFF"/>
                </a:solidFill>
                <a:effectLst/>
                <a:uFillTx/>
                <a:latin typeface="FNB Sans Light" panose="02000000000000000000" pitchFamily="2" charset="0"/>
                <a:ea typeface="FNBSans-Bold"/>
                <a:cs typeface="FNBSans-Bold"/>
                <a:sym typeface="Helvetica Neue"/>
              </a:defRPr>
            </a:lvl1pPr>
          </a:lstStyle>
          <a:p>
            <a:r>
              <a:rPr lang="en-US" dirty="0"/>
              <a:t>Title goes</a:t>
            </a:r>
            <a:br>
              <a:rPr lang="en-US" dirty="0"/>
            </a:br>
            <a:r>
              <a:rPr lang="en-US" dirty="0"/>
              <a:t>here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 name="Text Placeholder 6">
            <a:extLst>
              <a:ext uri="{FF2B5EF4-FFF2-40B4-BE49-F238E27FC236}">
                <a16:creationId xmlns:a16="http://schemas.microsoft.com/office/drawing/2014/main" id="{244302F5-B47E-B26D-F80D-CB1EC0F0488A}"/>
              </a:ext>
            </a:extLst>
          </p:cNvPr>
          <p:cNvSpPr>
            <a:spLocks noGrp="1"/>
          </p:cNvSpPr>
          <p:nvPr>
            <p:ph type="body" sz="quarter" idx="10" hasCustomPrompt="1"/>
          </p:nvPr>
        </p:nvSpPr>
        <p:spPr>
          <a:xfrm>
            <a:off x="1778000" y="3040380"/>
            <a:ext cx="7823200" cy="914400"/>
          </a:xfrm>
        </p:spPr>
        <p:txBody>
          <a:bodyPr>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ZA" sz="4400" b="0" i="0" u="none" strike="noStrike" cap="none" spc="644" normalizeH="0" baseline="0" dirty="0">
                <a:ln>
                  <a:noFill/>
                </a:ln>
                <a:solidFill>
                  <a:srgbClr val="FFFFFF"/>
                </a:solidFill>
                <a:effectLst/>
                <a:uFillTx/>
                <a:latin typeface="FNBSans-Light"/>
                <a:ea typeface="FNBSans-Light"/>
                <a:cs typeface="FNBSans-Light"/>
                <a:sym typeface="FNBSans-Light"/>
              </a:defRPr>
            </a:lvl1pPr>
          </a:lstStyle>
          <a:p>
            <a:pPr marL="0" marR="0" indent="0" algn="l" defTabSz="825500" rtl="0" fontAlgn="auto" latinLnBrk="0" hangingPunct="0">
              <a:lnSpc>
                <a:spcPct val="100000"/>
              </a:lnSpc>
              <a:spcBef>
                <a:spcPts val="0"/>
              </a:spcBef>
              <a:spcAft>
                <a:spcPts val="0"/>
              </a:spcAft>
              <a:buClrTx/>
              <a:buSzTx/>
              <a:buFontTx/>
              <a:buNone/>
              <a:tabLst/>
            </a:pPr>
            <a:r>
              <a:rPr kumimoji="0" lang="en-ZA" sz="5400" b="0" i="0" u="none" strike="noStrike" cap="none" spc="644" normalizeH="0" baseline="0" dirty="0">
                <a:ln>
                  <a:noFill/>
                </a:ln>
                <a:solidFill>
                  <a:srgbClr val="FFFFFF"/>
                </a:solidFill>
                <a:effectLst/>
                <a:uFillTx/>
                <a:latin typeface="FNBSans-Light"/>
                <a:sym typeface="FNBSans-Light"/>
              </a:rPr>
              <a:t>SMALL HEADING</a:t>
            </a:r>
          </a:p>
        </p:txBody>
      </p:sp>
    </p:spTree>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728454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2530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Cen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hasCustomPrompt="1"/>
          </p:nvPr>
        </p:nvSpPr>
        <p:spPr>
          <a:xfrm>
            <a:off x="1778000" y="4533900"/>
            <a:ext cx="11998960" cy="6560820"/>
          </a:xfrm>
          <a:prstGeom prst="rect">
            <a:avLst/>
          </a:prstGeom>
        </p:spPr>
        <p:txBody>
          <a:bodyPr anchor="t">
            <a:normAutofit/>
          </a:bodyPr>
          <a:lstStyle>
            <a:lvl1pPr marL="0" marR="0" indent="0" algn="l" defTabSz="825500" rtl="0" fontAlgn="auto" latinLnBrk="0" hangingPunct="0">
              <a:lnSpc>
                <a:spcPct val="90000"/>
              </a:lnSpc>
              <a:spcBef>
                <a:spcPts val="0"/>
              </a:spcBef>
              <a:spcAft>
                <a:spcPts val="0"/>
              </a:spcAft>
              <a:buClrTx/>
              <a:buSzTx/>
              <a:buFontTx/>
              <a:buNone/>
              <a:tabLst/>
              <a:defRPr kumimoji="0" sz="13800" b="0" i="0" u="none" strike="noStrike" cap="none" spc="0" normalizeH="0" baseline="0" dirty="0">
                <a:ln>
                  <a:noFill/>
                </a:ln>
                <a:solidFill>
                  <a:srgbClr val="FFFFFF"/>
                </a:solidFill>
                <a:effectLst/>
                <a:uFillTx/>
                <a:latin typeface="FNB Sans Light" panose="02000000000000000000" pitchFamily="2" charset="0"/>
                <a:ea typeface="FNBSans-Bold"/>
                <a:cs typeface="FNBSans-Bold"/>
                <a:sym typeface="Helvetica Neue"/>
              </a:defRPr>
            </a:lvl1pPr>
          </a:lstStyle>
          <a:p>
            <a:r>
              <a:rPr lang="en-US" dirty="0"/>
              <a:t>Title goes</a:t>
            </a:r>
            <a:br>
              <a:rPr lang="en-US" dirty="0"/>
            </a:br>
            <a:r>
              <a:rPr lang="en-US" dirty="0"/>
              <a:t>here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ext Placeholder 6">
            <a:extLst>
              <a:ext uri="{FF2B5EF4-FFF2-40B4-BE49-F238E27FC236}">
                <a16:creationId xmlns:a16="http://schemas.microsoft.com/office/drawing/2014/main" id="{F0BB441E-CEC1-2772-E352-07255569E6A7}"/>
              </a:ext>
            </a:extLst>
          </p:cNvPr>
          <p:cNvSpPr>
            <a:spLocks noGrp="1"/>
          </p:cNvSpPr>
          <p:nvPr>
            <p:ph type="body" sz="quarter" idx="10" hasCustomPrompt="1"/>
          </p:nvPr>
        </p:nvSpPr>
        <p:spPr>
          <a:xfrm>
            <a:off x="1778000" y="3040380"/>
            <a:ext cx="7823200" cy="914400"/>
          </a:xfrm>
        </p:spPr>
        <p:txBody>
          <a:bodyPr>
            <a:noAutofit/>
          </a:bodyPr>
          <a:lstStyle>
            <a:lvl1pPr>
              <a:defRPr sz="4800"/>
            </a:lvl1pPr>
          </a:lstStyle>
          <a:p>
            <a:pPr marL="0" marR="0" indent="0" algn="l" defTabSz="825500" rtl="0" fontAlgn="auto" latinLnBrk="0" hangingPunct="0">
              <a:lnSpc>
                <a:spcPct val="100000"/>
              </a:lnSpc>
              <a:spcBef>
                <a:spcPts val="0"/>
              </a:spcBef>
              <a:spcAft>
                <a:spcPts val="0"/>
              </a:spcAft>
              <a:buClrTx/>
              <a:buSzTx/>
              <a:buFontTx/>
              <a:buNone/>
              <a:tabLst/>
            </a:pPr>
            <a:r>
              <a:rPr kumimoji="0" lang="en-ZA" sz="5400" b="0" i="0" u="none" strike="noStrike" cap="none" spc="644" normalizeH="0" baseline="0" dirty="0">
                <a:ln>
                  <a:noFill/>
                </a:ln>
                <a:solidFill>
                  <a:srgbClr val="FFFFFF"/>
                </a:solidFill>
                <a:effectLst/>
                <a:uFillTx/>
                <a:latin typeface="FNBSans-Light"/>
                <a:sym typeface="FNBSans-Light"/>
              </a:rPr>
              <a:t>SMALL HEADING</a:t>
            </a:r>
          </a:p>
        </p:txBody>
      </p:sp>
    </p:spTree>
    <p:extLst>
      <p:ext uri="{BB962C8B-B14F-4D97-AF65-F5344CB8AC3E}">
        <p14:creationId xmlns:p14="http://schemas.microsoft.com/office/powerpoint/2010/main" val="64326648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 Cen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hasCustomPrompt="1"/>
          </p:nvPr>
        </p:nvSpPr>
        <p:spPr>
          <a:xfrm>
            <a:off x="1778000" y="4533900"/>
            <a:ext cx="11998960" cy="6560820"/>
          </a:xfrm>
          <a:prstGeom prst="rect">
            <a:avLst/>
          </a:prstGeom>
        </p:spPr>
        <p:txBody>
          <a:bodyPr anchor="t">
            <a:normAutofit/>
          </a:bodyPr>
          <a:lstStyle>
            <a:lvl1pPr marL="0" marR="0" indent="0" algn="l" defTabSz="825500" rtl="0" fontAlgn="auto" latinLnBrk="0" hangingPunct="0">
              <a:lnSpc>
                <a:spcPct val="90000"/>
              </a:lnSpc>
              <a:spcBef>
                <a:spcPts val="0"/>
              </a:spcBef>
              <a:spcAft>
                <a:spcPts val="0"/>
              </a:spcAft>
              <a:buClrTx/>
              <a:buSzTx/>
              <a:buFontTx/>
              <a:buNone/>
              <a:tabLst/>
              <a:defRPr kumimoji="0" sz="13800" b="0" i="0" u="none" strike="noStrike" cap="none" spc="0" normalizeH="0" baseline="0" dirty="0">
                <a:ln>
                  <a:noFill/>
                </a:ln>
                <a:solidFill>
                  <a:srgbClr val="FFFFFF"/>
                </a:solidFill>
                <a:effectLst/>
                <a:uFillTx/>
                <a:latin typeface="FNB Sans Light" panose="02000000000000000000" pitchFamily="2" charset="0"/>
                <a:ea typeface="FNBSans-Bold"/>
                <a:cs typeface="FNBSans-Bold"/>
                <a:sym typeface="Helvetica Neue"/>
              </a:defRPr>
            </a:lvl1pPr>
          </a:lstStyle>
          <a:p>
            <a:r>
              <a:rPr lang="en-US" dirty="0"/>
              <a:t>Title goes</a:t>
            </a:r>
            <a:br>
              <a:rPr lang="en-US" dirty="0"/>
            </a:br>
            <a:r>
              <a:rPr lang="en-US" dirty="0"/>
              <a:t>here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ext Placeholder 6">
            <a:extLst>
              <a:ext uri="{FF2B5EF4-FFF2-40B4-BE49-F238E27FC236}">
                <a16:creationId xmlns:a16="http://schemas.microsoft.com/office/drawing/2014/main" id="{34DA7431-D2CA-54E1-6068-C4A37A73ECBB}"/>
              </a:ext>
            </a:extLst>
          </p:cNvPr>
          <p:cNvSpPr>
            <a:spLocks noGrp="1"/>
          </p:cNvSpPr>
          <p:nvPr>
            <p:ph type="body" sz="quarter" idx="10" hasCustomPrompt="1"/>
          </p:nvPr>
        </p:nvSpPr>
        <p:spPr>
          <a:xfrm>
            <a:off x="1778000" y="3040380"/>
            <a:ext cx="7823200" cy="914400"/>
          </a:xfrm>
        </p:spPr>
        <p:txBody>
          <a:bodyPr>
            <a:noAutofit/>
          </a:bodyPr>
          <a:lstStyle>
            <a:lvl1pPr>
              <a:defRPr sz="4800"/>
            </a:lvl1pPr>
          </a:lstStyle>
          <a:p>
            <a:pPr marL="0" marR="0" indent="0" algn="l" defTabSz="825500" rtl="0" fontAlgn="auto" latinLnBrk="0" hangingPunct="0">
              <a:lnSpc>
                <a:spcPct val="100000"/>
              </a:lnSpc>
              <a:spcBef>
                <a:spcPts val="0"/>
              </a:spcBef>
              <a:spcAft>
                <a:spcPts val="0"/>
              </a:spcAft>
              <a:buClrTx/>
              <a:buSzTx/>
              <a:buFontTx/>
              <a:buNone/>
              <a:tabLst/>
            </a:pPr>
            <a:r>
              <a:rPr kumimoji="0" lang="en-ZA" sz="5400" b="0" i="0" u="none" strike="noStrike" cap="none" spc="644" normalizeH="0" baseline="0" dirty="0">
                <a:ln>
                  <a:noFill/>
                </a:ln>
                <a:solidFill>
                  <a:srgbClr val="FFFFFF"/>
                </a:solidFill>
                <a:effectLst/>
                <a:uFillTx/>
                <a:latin typeface="FNBSans-Light"/>
                <a:sym typeface="FNBSans-Light"/>
              </a:rPr>
              <a:t>SMALL HEADING</a:t>
            </a:r>
          </a:p>
        </p:txBody>
      </p:sp>
    </p:spTree>
    <p:extLst>
      <p:ext uri="{BB962C8B-B14F-4D97-AF65-F5344CB8AC3E}">
        <p14:creationId xmlns:p14="http://schemas.microsoft.com/office/powerpoint/2010/main" val="3867462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 Cen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hasCustomPrompt="1"/>
          </p:nvPr>
        </p:nvSpPr>
        <p:spPr>
          <a:xfrm>
            <a:off x="1778000" y="4533900"/>
            <a:ext cx="11998960" cy="6560820"/>
          </a:xfrm>
          <a:prstGeom prst="rect">
            <a:avLst/>
          </a:prstGeom>
        </p:spPr>
        <p:txBody>
          <a:bodyPr anchor="t">
            <a:normAutofit/>
          </a:bodyPr>
          <a:lstStyle>
            <a:lvl1pPr marL="0" marR="0" indent="0" algn="l" defTabSz="825500" rtl="0" fontAlgn="auto" latinLnBrk="0" hangingPunct="0">
              <a:lnSpc>
                <a:spcPct val="90000"/>
              </a:lnSpc>
              <a:spcBef>
                <a:spcPts val="0"/>
              </a:spcBef>
              <a:spcAft>
                <a:spcPts val="0"/>
              </a:spcAft>
              <a:buClrTx/>
              <a:buSzTx/>
              <a:buFontTx/>
              <a:buNone/>
              <a:tabLst/>
              <a:defRPr kumimoji="0" sz="13800" b="0" i="0" u="none" strike="noStrike" cap="none" spc="0" normalizeH="0" baseline="0" dirty="0">
                <a:ln>
                  <a:noFill/>
                </a:ln>
                <a:solidFill>
                  <a:srgbClr val="FFFFFF"/>
                </a:solidFill>
                <a:effectLst/>
                <a:uFillTx/>
                <a:latin typeface="FNB Sans Light" panose="02000000000000000000" pitchFamily="2" charset="0"/>
                <a:ea typeface="FNBSans-Bold"/>
                <a:cs typeface="FNBSans-Bold"/>
                <a:sym typeface="Helvetica Neue"/>
              </a:defRPr>
            </a:lvl1pPr>
          </a:lstStyle>
          <a:p>
            <a:r>
              <a:rPr lang="en-US" dirty="0"/>
              <a:t>Title goes</a:t>
            </a:r>
            <a:br>
              <a:rPr lang="en-US" dirty="0"/>
            </a:br>
            <a:r>
              <a:rPr lang="en-US" dirty="0"/>
              <a:t>here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ext Placeholder 6">
            <a:extLst>
              <a:ext uri="{FF2B5EF4-FFF2-40B4-BE49-F238E27FC236}">
                <a16:creationId xmlns:a16="http://schemas.microsoft.com/office/drawing/2014/main" id="{17AFA3DC-C91D-646C-216A-5BEDA29E1175}"/>
              </a:ext>
            </a:extLst>
          </p:cNvPr>
          <p:cNvSpPr>
            <a:spLocks noGrp="1"/>
          </p:cNvSpPr>
          <p:nvPr>
            <p:ph type="body" sz="quarter" idx="10" hasCustomPrompt="1"/>
          </p:nvPr>
        </p:nvSpPr>
        <p:spPr>
          <a:xfrm>
            <a:off x="1778000" y="3040380"/>
            <a:ext cx="7823200" cy="914400"/>
          </a:xfrm>
        </p:spPr>
        <p:txBody>
          <a:bodyPr>
            <a:noAutofit/>
          </a:bodyPr>
          <a:lstStyle>
            <a:lvl1pPr>
              <a:defRPr sz="4800"/>
            </a:lvl1pPr>
          </a:lstStyle>
          <a:p>
            <a:pPr marL="0" marR="0" indent="0" algn="l" defTabSz="825500" rtl="0" fontAlgn="auto" latinLnBrk="0" hangingPunct="0">
              <a:lnSpc>
                <a:spcPct val="100000"/>
              </a:lnSpc>
              <a:spcBef>
                <a:spcPts val="0"/>
              </a:spcBef>
              <a:spcAft>
                <a:spcPts val="0"/>
              </a:spcAft>
              <a:buClrTx/>
              <a:buSzTx/>
              <a:buFontTx/>
              <a:buNone/>
              <a:tabLst/>
            </a:pPr>
            <a:r>
              <a:rPr kumimoji="0" lang="en-ZA" sz="5400" b="0" i="0" u="none" strike="noStrike" cap="none" spc="644" normalizeH="0" baseline="0" dirty="0">
                <a:ln>
                  <a:noFill/>
                </a:ln>
                <a:solidFill>
                  <a:srgbClr val="FFFFFF"/>
                </a:solidFill>
                <a:effectLst/>
                <a:uFillTx/>
                <a:latin typeface="FNBSans-Light"/>
                <a:sym typeface="FNBSans-Light"/>
              </a:rPr>
              <a:t>SMALL HEADING</a:t>
            </a:r>
          </a:p>
        </p:txBody>
      </p:sp>
    </p:spTree>
    <p:extLst>
      <p:ext uri="{BB962C8B-B14F-4D97-AF65-F5344CB8AC3E}">
        <p14:creationId xmlns:p14="http://schemas.microsoft.com/office/powerpoint/2010/main" val="98407779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3" name="PRESENTATION TITLE">
            <a:extLst>
              <a:ext uri="{FF2B5EF4-FFF2-40B4-BE49-F238E27FC236}">
                <a16:creationId xmlns:a16="http://schemas.microsoft.com/office/drawing/2014/main" id="{89C67655-F8FC-FFDD-030F-8196ADF9EECC}"/>
              </a:ext>
            </a:extLst>
          </p:cNvPr>
          <p:cNvSpPr txBox="1"/>
          <p:nvPr userDrawn="1"/>
        </p:nvSpPr>
        <p:spPr>
          <a:xfrm>
            <a:off x="1354594" y="12788463"/>
            <a:ext cx="5386090"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0" spc="90">
                <a:solidFill>
                  <a:srgbClr val="5E5E5E"/>
                </a:solidFill>
                <a:latin typeface="FNBSans-Regular"/>
                <a:ea typeface="FNBSans-Regular"/>
                <a:cs typeface="FNBSans-Regular"/>
                <a:sym typeface="FNBSans-Regular"/>
              </a:defRPr>
            </a:lvl1pPr>
          </a:lstStyle>
          <a:p>
            <a:pPr algn="l"/>
            <a:r>
              <a:rPr lang="en-ZA" spc="300" dirty="0">
                <a:solidFill>
                  <a:schemeClr val="bg1">
                    <a:lumMod val="50000"/>
                  </a:schemeClr>
                </a:solidFill>
              </a:rPr>
              <a:t>ABOUT THE FNB GRADUATE PROGRAMME</a:t>
            </a:r>
            <a:endParaRPr spc="300" dirty="0">
              <a:solidFill>
                <a:schemeClr val="bg1">
                  <a:lumMod val="50000"/>
                </a:schemeClr>
              </a:solidFill>
            </a:endParaRPr>
          </a:p>
        </p:txBody>
      </p:sp>
      <p:pic>
        <p:nvPicPr>
          <p:cNvPr id="4" name="Picture 3">
            <a:extLst>
              <a:ext uri="{FF2B5EF4-FFF2-40B4-BE49-F238E27FC236}">
                <a16:creationId xmlns:a16="http://schemas.microsoft.com/office/drawing/2014/main" id="{368A4056-52AD-FBD1-662A-AFCD780887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827444" y="12515555"/>
            <a:ext cx="827715" cy="827715"/>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39589" y="13081000"/>
            <a:ext cx="492122" cy="471924"/>
          </a:xfrm>
          <a:prstGeom prst="rect">
            <a:avLst/>
          </a:prstGeom>
          <a:ln w="12700">
            <a:miter lim="400000"/>
          </a:ln>
        </p:spPr>
        <p:txBody>
          <a:bodyPr wrap="none" lIns="50800" tIns="50800" rIns="50800" bIns="50800">
            <a:spAutoFit/>
          </a:bodyPr>
          <a:lstStyle>
            <a:lvl1pPr>
              <a:defRPr sz="2400" b="0">
                <a:latin typeface="FNB Sans Regular" panose="02000000000000000000" pitchFamily="2" charset="0"/>
                <a:ea typeface="Helvetica Neue Light"/>
                <a:cs typeface="FNB Sans Regular" panose="02000000000000000000" pitchFamily="2" charset="0"/>
                <a:sym typeface="Helvetica Neue Light"/>
              </a:defRPr>
            </a:lvl1pPr>
          </a:lstStyle>
          <a:p>
            <a:fld id="{86CB4B4D-7CA3-9044-876B-883B54F8677D}" type="slidenum">
              <a:rPr lang="en-ZA" smtClean="0"/>
              <a:pPr/>
              <a:t>‹#›</a:t>
            </a:fld>
            <a:endParaRPr lang="en-ZA" dirty="0"/>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FNB Sans Regular" panose="02000000000000000000" pitchFamily="2" charset="0"/>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FNB Sans Regular" panose="02000000000000000000" pitchFamily="2" charset="0"/>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FNB Sans Regular" panose="02000000000000000000" pitchFamily="2" charset="0"/>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FNB Sans Regular" panose="02000000000000000000" pitchFamily="2" charset="0"/>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FNB Sans Regular" panose="02000000000000000000" pitchFamily="2" charset="0"/>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FNB Sans Regular" panose="02000000000000000000" pitchFamily="2" charset="0"/>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23EBA5-E0F2-B812-5C14-21ECD1A6A517}"/>
              </a:ext>
            </a:extLst>
          </p:cNvPr>
          <p:cNvSpPr>
            <a:spLocks noGrp="1"/>
          </p:cNvSpPr>
          <p:nvPr>
            <p:ph type="title"/>
          </p:nvPr>
        </p:nvSpPr>
        <p:spPr>
          <a:ln w="12700">
            <a:miter lim="400000"/>
          </a:ln>
        </p:spPr>
        <p:txBody>
          <a:bodyPr wrap="none" lIns="50800" tIns="50800" rIns="50800" bIns="50800" anchor="ctr">
            <a:spAutoFit/>
          </a:bodyPr>
          <a:lstStyle/>
          <a:p>
            <a:pPr hangingPunct="0">
              <a:lnSpc>
                <a:spcPct val="90000"/>
              </a:lnSpc>
            </a:pPr>
            <a:r>
              <a:rPr lang="en-US" dirty="0"/>
              <a:t>The FNB</a:t>
            </a:r>
            <a:br>
              <a:rPr lang="en-US" dirty="0"/>
            </a:br>
            <a:r>
              <a:rPr lang="en-US" dirty="0"/>
              <a:t>Graduate</a:t>
            </a:r>
            <a:br>
              <a:rPr lang="en-US" dirty="0"/>
            </a:br>
            <a:r>
              <a:rPr lang="en-US" dirty="0"/>
              <a:t>Programme</a:t>
            </a:r>
          </a:p>
        </p:txBody>
      </p:sp>
      <p:sp>
        <p:nvSpPr>
          <p:cNvPr id="5" name="Text Placeholder 4">
            <a:extLst>
              <a:ext uri="{FF2B5EF4-FFF2-40B4-BE49-F238E27FC236}">
                <a16:creationId xmlns:a16="http://schemas.microsoft.com/office/drawing/2014/main" id="{26BA2FEE-7D07-CB41-09A7-C041554437CF}"/>
              </a:ext>
            </a:extLst>
          </p:cNvPr>
          <p:cNvSpPr>
            <a:spLocks noGrp="1"/>
          </p:cNvSpPr>
          <p:nvPr>
            <p:ph type="body" sz="quarter" idx="10"/>
          </p:nvPr>
        </p:nvSpPr>
        <p:spPr>
          <a:xfrm>
            <a:off x="1778000" y="3253740"/>
            <a:ext cx="7823200" cy="914400"/>
          </a:xfrm>
        </p:spPr>
        <p:txBody>
          <a:bodyPr/>
          <a:lstStyle/>
          <a:p>
            <a:pPr marL="0" indent="0" rtl="0" hangingPunct="0">
              <a:spcBef>
                <a:spcPts val="0"/>
              </a:spcBef>
              <a:buSzTx/>
              <a:buNone/>
            </a:pPr>
            <a:r>
              <a:rPr lang="en-US" sz="4400" spc="644" dirty="0">
                <a:solidFill>
                  <a:srgbClr val="FFFFFF"/>
                </a:solidFill>
                <a:latin typeface="FNBSans-Light"/>
                <a:sym typeface="FNBSans-Light"/>
              </a:rPr>
              <a:t>ABOUT</a:t>
            </a:r>
          </a:p>
        </p:txBody>
      </p:sp>
    </p:spTree>
    <p:extLst>
      <p:ext uri="{BB962C8B-B14F-4D97-AF65-F5344CB8AC3E}">
        <p14:creationId xmlns:p14="http://schemas.microsoft.com/office/powerpoint/2010/main" val="13410929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resentation…"/>
          <p:cNvSpPr txBox="1"/>
          <p:nvPr/>
        </p:nvSpPr>
        <p:spPr>
          <a:xfrm>
            <a:off x="1904371" y="4847122"/>
            <a:ext cx="9525043" cy="583647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lnSpc>
                <a:spcPct val="90000"/>
              </a:lnSpc>
              <a:defRPr sz="6100" b="0">
                <a:solidFill>
                  <a:srgbClr val="FFFFFF"/>
                </a:solidFill>
                <a:latin typeface="FNBSans-Bold"/>
                <a:ea typeface="FNBSans-Bold"/>
                <a:cs typeface="FNBSans-Bold"/>
                <a:sym typeface="FNBSans-Bold"/>
              </a:defRPr>
            </a:pPr>
            <a:r>
              <a:rPr lang="en-US" sz="13800" b="0" dirty="0">
                <a:latin typeface="FNB Sans Light" panose="02000000000000000000" pitchFamily="2" charset="0"/>
              </a:rPr>
              <a:t>The FNB</a:t>
            </a:r>
          </a:p>
          <a:p>
            <a:pPr algn="l">
              <a:lnSpc>
                <a:spcPct val="90000"/>
              </a:lnSpc>
              <a:defRPr sz="6100" b="0">
                <a:solidFill>
                  <a:srgbClr val="FFFFFF"/>
                </a:solidFill>
                <a:latin typeface="FNBSans-Bold"/>
                <a:ea typeface="FNBSans-Bold"/>
                <a:cs typeface="FNBSans-Bold"/>
                <a:sym typeface="FNBSans-Bold"/>
              </a:defRPr>
            </a:pPr>
            <a:r>
              <a:rPr lang="en-US" sz="13800" dirty="0"/>
              <a:t>Graduate</a:t>
            </a:r>
          </a:p>
          <a:p>
            <a:pPr algn="l">
              <a:lnSpc>
                <a:spcPct val="90000"/>
              </a:lnSpc>
              <a:defRPr sz="6100" b="0">
                <a:solidFill>
                  <a:srgbClr val="FFFFFF"/>
                </a:solidFill>
                <a:latin typeface="FNBSans-Bold"/>
                <a:ea typeface="FNBSans-Bold"/>
                <a:cs typeface="FNBSans-Bold"/>
                <a:sym typeface="FNBSans-Bold"/>
              </a:defRPr>
            </a:pPr>
            <a:r>
              <a:rPr lang="en-US" sz="13800" dirty="0"/>
              <a:t>Programme</a:t>
            </a:r>
            <a:endParaRPr sz="13800" dirty="0"/>
          </a:p>
        </p:txBody>
      </p:sp>
      <p:sp>
        <p:nvSpPr>
          <p:cNvPr id="5" name="Rectangle">
            <a:extLst>
              <a:ext uri="{FF2B5EF4-FFF2-40B4-BE49-F238E27FC236}">
                <a16:creationId xmlns:a16="http://schemas.microsoft.com/office/drawing/2014/main" id="{15DC226C-9F3B-63CF-D718-9825FC0AD26E}"/>
              </a:ext>
            </a:extLst>
          </p:cNvPr>
          <p:cNvSpPr/>
          <p:nvPr/>
        </p:nvSpPr>
        <p:spPr>
          <a:xfrm>
            <a:off x="0" y="0"/>
            <a:ext cx="8154492" cy="12295414"/>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10" name="Slide subheading or short intro paragraph comes here. Lorem ipsum dolor sit amet quod dicam cu qui">
            <a:extLst>
              <a:ext uri="{FF2B5EF4-FFF2-40B4-BE49-F238E27FC236}">
                <a16:creationId xmlns:a16="http://schemas.microsoft.com/office/drawing/2014/main" id="{BB7C26D2-6BE1-4F04-9169-D75EEA0C524A}"/>
              </a:ext>
            </a:extLst>
          </p:cNvPr>
          <p:cNvSpPr txBox="1"/>
          <p:nvPr/>
        </p:nvSpPr>
        <p:spPr>
          <a:xfrm>
            <a:off x="1413207" y="9713036"/>
            <a:ext cx="7413168" cy="14321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a:defRPr sz="6100" b="0">
                <a:solidFill>
                  <a:srgbClr val="FFFFFF"/>
                </a:solidFill>
                <a:latin typeface="FNBSans-Bold"/>
                <a:ea typeface="FNBSans-Bold"/>
                <a:cs typeface="FNBSans-Bold"/>
                <a:sym typeface="FNBSans-Bold"/>
              </a:defRPr>
            </a:pPr>
            <a:r>
              <a:rPr lang="en-US" sz="9600" dirty="0">
                <a:solidFill>
                  <a:schemeClr val="bg1"/>
                </a:solidFill>
                <a:latin typeface="FNB Sans Light" panose="02000000000000000000" pitchFamily="2" charset="0"/>
              </a:rPr>
              <a:t>Accolades</a:t>
            </a:r>
          </a:p>
        </p:txBody>
      </p:sp>
      <p:pic>
        <p:nvPicPr>
          <p:cNvPr id="13" name="Graphic 12">
            <a:extLst>
              <a:ext uri="{FF2B5EF4-FFF2-40B4-BE49-F238E27FC236}">
                <a16:creationId xmlns:a16="http://schemas.microsoft.com/office/drawing/2014/main" id="{AD08522D-12DD-A480-838D-1ED921DD60D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32488" y="5354120"/>
            <a:ext cx="3870710" cy="3870710"/>
          </a:xfrm>
          <a:prstGeom prst="rect">
            <a:avLst/>
          </a:prstGeom>
        </p:spPr>
      </p:pic>
      <p:sp>
        <p:nvSpPr>
          <p:cNvPr id="14" name="Type a short introduction to the presentation. This should be not more than 3 short sentences. Lorem ipsum dolor sit amet, quod dicam cu qui, purto facilis suavitate est ea.">
            <a:extLst>
              <a:ext uri="{FF2B5EF4-FFF2-40B4-BE49-F238E27FC236}">
                <a16:creationId xmlns:a16="http://schemas.microsoft.com/office/drawing/2014/main" id="{2BF3D166-B4DC-B443-B839-028B81A6F71C}"/>
              </a:ext>
            </a:extLst>
          </p:cNvPr>
          <p:cNvSpPr txBox="1"/>
          <p:nvPr/>
        </p:nvSpPr>
        <p:spPr>
          <a:xfrm>
            <a:off x="11627705" y="1537854"/>
            <a:ext cx="11523807" cy="106402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anchor="t">
            <a:noAutofit/>
          </a:bodyPr>
          <a:lstStyle>
            <a:lvl1pPr>
              <a:defRPr b="0">
                <a:solidFill>
                  <a:srgbClr val="FFFFFF"/>
                </a:solidFill>
                <a:latin typeface="FNBSans-Light"/>
                <a:ea typeface="FNBSans-Light"/>
                <a:cs typeface="FNBSans-Light"/>
                <a:sym typeface="FNBSans-Light"/>
              </a:defRPr>
            </a:lvl1pPr>
          </a:lstStyle>
          <a:p>
            <a:pPr algn="l">
              <a:lnSpc>
                <a:spcPct val="150000"/>
              </a:lnSpc>
              <a:spcAft>
                <a:spcPts val="2000"/>
              </a:spcAft>
            </a:pPr>
            <a:r>
              <a:rPr lang="en-US" sz="3400" dirty="0">
                <a:solidFill>
                  <a:schemeClr val="tx1"/>
                </a:solidFill>
                <a:latin typeface="FNB Sans Light" panose="02000000000000000000" pitchFamily="2" charset="0"/>
              </a:rPr>
              <a:t>Best Consumer Mobile Banking App in Africa </a:t>
            </a:r>
          </a:p>
          <a:p>
            <a:pPr algn="l">
              <a:lnSpc>
                <a:spcPct val="150000"/>
              </a:lnSpc>
              <a:spcAft>
                <a:spcPts val="2000"/>
              </a:spcAft>
            </a:pPr>
            <a:r>
              <a:rPr lang="en-US" sz="3400" dirty="0">
                <a:solidFill>
                  <a:schemeClr val="tx1"/>
                </a:solidFill>
                <a:latin typeface="FNB Sans Light" panose="02000000000000000000" pitchFamily="2" charset="0"/>
              </a:rPr>
              <a:t>Best Consumer Digital Bank for User Experience design in Africa</a:t>
            </a:r>
          </a:p>
          <a:p>
            <a:pPr algn="l">
              <a:lnSpc>
                <a:spcPct val="150000"/>
              </a:lnSpc>
              <a:spcAft>
                <a:spcPts val="2000"/>
              </a:spcAft>
            </a:pPr>
            <a:r>
              <a:rPr lang="en-US" sz="3400" dirty="0">
                <a:solidFill>
                  <a:schemeClr val="tx1"/>
                </a:solidFill>
                <a:latin typeface="FNB Sans Light" panose="02000000000000000000" pitchFamily="2" charset="0"/>
              </a:rPr>
              <a:t>Best Consumer Digital Bank for Information Security &amp; Fraud Management in Africa </a:t>
            </a:r>
          </a:p>
          <a:p>
            <a:pPr algn="l">
              <a:lnSpc>
                <a:spcPct val="150000"/>
              </a:lnSpc>
              <a:spcAft>
                <a:spcPts val="2000"/>
              </a:spcAft>
            </a:pPr>
            <a:r>
              <a:rPr lang="en-US" sz="3400" dirty="0">
                <a:solidFill>
                  <a:schemeClr val="tx1"/>
                </a:solidFill>
                <a:latin typeface="FNB Sans Light" panose="02000000000000000000" pitchFamily="2" charset="0"/>
              </a:rPr>
              <a:t>Best Consumer Digital Bank in South Africa </a:t>
            </a:r>
          </a:p>
          <a:p>
            <a:pPr algn="l">
              <a:lnSpc>
                <a:spcPct val="150000"/>
              </a:lnSpc>
              <a:spcAft>
                <a:spcPts val="2000"/>
              </a:spcAft>
            </a:pPr>
            <a:r>
              <a:rPr lang="en-US" sz="3400" dirty="0">
                <a:solidFill>
                  <a:schemeClr val="tx1"/>
                </a:solidFill>
                <a:latin typeface="FNB Sans Light" panose="02000000000000000000" pitchFamily="2" charset="0"/>
              </a:rPr>
              <a:t>Best Consumer Digital Bank for User Experience design in</a:t>
            </a:r>
            <a:br>
              <a:rPr lang="en-US" sz="3400" dirty="0">
                <a:solidFill>
                  <a:schemeClr val="tx1"/>
                </a:solidFill>
                <a:latin typeface="FNB Sans Light" panose="02000000000000000000" pitchFamily="2" charset="0"/>
              </a:rPr>
            </a:br>
            <a:r>
              <a:rPr lang="en-US" sz="3400" dirty="0">
                <a:solidFill>
                  <a:schemeClr val="tx1"/>
                </a:solidFill>
                <a:latin typeface="FNB Sans Light" panose="02000000000000000000" pitchFamily="2" charset="0"/>
              </a:rPr>
              <a:t>South Africa</a:t>
            </a:r>
          </a:p>
          <a:p>
            <a:pPr algn="l">
              <a:lnSpc>
                <a:spcPct val="150000"/>
              </a:lnSpc>
              <a:spcAft>
                <a:spcPts val="2000"/>
              </a:spcAft>
            </a:pPr>
            <a:r>
              <a:rPr lang="en-US" sz="3400" dirty="0">
                <a:solidFill>
                  <a:schemeClr val="tx1"/>
                </a:solidFill>
                <a:latin typeface="FNB Sans Light" panose="02000000000000000000" pitchFamily="2" charset="0"/>
              </a:rPr>
              <a:t>Best Consumer Mobile Banking App: country winner in South Africa</a:t>
            </a:r>
          </a:p>
          <a:p>
            <a:pPr algn="l">
              <a:lnSpc>
                <a:spcPct val="150000"/>
              </a:lnSpc>
              <a:spcAft>
                <a:spcPts val="2000"/>
              </a:spcAft>
            </a:pPr>
            <a:r>
              <a:rPr lang="en-US" sz="3400" dirty="0">
                <a:solidFill>
                  <a:schemeClr val="tx1"/>
                </a:solidFill>
                <a:latin typeface="FNB Sans Light" panose="02000000000000000000" pitchFamily="2" charset="0"/>
              </a:rPr>
              <a:t>Best Consumer Digital Bank for Information Security &amp; Fraud Management in  South Africa </a:t>
            </a:r>
          </a:p>
          <a:p>
            <a:pPr algn="l">
              <a:lnSpc>
                <a:spcPct val="150000"/>
              </a:lnSpc>
              <a:spcAft>
                <a:spcPts val="2000"/>
              </a:spcAft>
            </a:pPr>
            <a:endParaRPr lang="en-US" sz="3400" dirty="0">
              <a:solidFill>
                <a:schemeClr val="tx1"/>
              </a:solidFill>
              <a:latin typeface="FNB Sans Light" panose="02000000000000000000" pitchFamily="2" charset="0"/>
            </a:endParaRPr>
          </a:p>
          <a:p>
            <a:pPr algn="l">
              <a:lnSpc>
                <a:spcPct val="150000"/>
              </a:lnSpc>
              <a:spcAft>
                <a:spcPts val="2000"/>
              </a:spcAft>
            </a:pPr>
            <a:endParaRPr lang="en-US" sz="3400" dirty="0">
              <a:solidFill>
                <a:schemeClr val="tx1"/>
              </a:solidFill>
              <a:latin typeface="FNB Sans Light" panose="02000000000000000000" pitchFamily="2" charset="0"/>
            </a:endParaRPr>
          </a:p>
          <a:p>
            <a:pPr algn="l">
              <a:lnSpc>
                <a:spcPct val="150000"/>
              </a:lnSpc>
              <a:spcAft>
                <a:spcPts val="2000"/>
              </a:spcAft>
            </a:pPr>
            <a:endParaRPr lang="en-US" sz="3400" dirty="0">
              <a:solidFill>
                <a:schemeClr val="tx1"/>
              </a:solidFill>
              <a:latin typeface="FNB Sans Light" panose="02000000000000000000" pitchFamily="2" charset="0"/>
            </a:endParaRPr>
          </a:p>
          <a:p>
            <a:pPr algn="l">
              <a:lnSpc>
                <a:spcPct val="150000"/>
              </a:lnSpc>
              <a:spcAft>
                <a:spcPts val="2000"/>
              </a:spcAft>
            </a:pPr>
            <a:endParaRPr lang="en-US" sz="3400" dirty="0">
              <a:solidFill>
                <a:schemeClr val="tx1"/>
              </a:solidFill>
              <a:latin typeface="FNB Sans Light" panose="02000000000000000000" pitchFamily="2" charset="0"/>
            </a:endParaRPr>
          </a:p>
        </p:txBody>
      </p:sp>
      <p:cxnSp>
        <p:nvCxnSpPr>
          <p:cNvPr id="15" name="Straight Connector 14">
            <a:extLst>
              <a:ext uri="{FF2B5EF4-FFF2-40B4-BE49-F238E27FC236}">
                <a16:creationId xmlns:a16="http://schemas.microsoft.com/office/drawing/2014/main" id="{7B2475BA-2023-D256-174F-70F8B993CF64}"/>
              </a:ext>
            </a:extLst>
          </p:cNvPr>
          <p:cNvCxnSpPr>
            <a:cxnSpLocks/>
          </p:cNvCxnSpPr>
          <p:nvPr/>
        </p:nvCxnSpPr>
        <p:spPr>
          <a:xfrm>
            <a:off x="10779061" y="1537854"/>
            <a:ext cx="0" cy="10006932"/>
          </a:xfrm>
          <a:prstGeom prst="line">
            <a:avLst/>
          </a:prstGeom>
          <a:noFill/>
          <a:ln w="381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17" name="Oval 16">
            <a:extLst>
              <a:ext uri="{FF2B5EF4-FFF2-40B4-BE49-F238E27FC236}">
                <a16:creationId xmlns:a16="http://schemas.microsoft.com/office/drawing/2014/main" id="{2D1EBE6A-8719-E877-2B9E-6049D84BA11A}"/>
              </a:ext>
            </a:extLst>
          </p:cNvPr>
          <p:cNvSpPr/>
          <p:nvPr/>
        </p:nvSpPr>
        <p:spPr>
          <a:xfrm>
            <a:off x="5103198" y="979722"/>
            <a:ext cx="6076502" cy="6076502"/>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8" name="Slide subheading or short intro paragraph comes here. Lorem ipsum dolor sit amet quod dicam cu qui sed ad nusquam principes imperdiet.">
            <a:extLst>
              <a:ext uri="{FF2B5EF4-FFF2-40B4-BE49-F238E27FC236}">
                <a16:creationId xmlns:a16="http://schemas.microsoft.com/office/drawing/2014/main" id="{4A953C7A-7630-921B-A931-E1B773C85A2F}"/>
              </a:ext>
            </a:extLst>
          </p:cNvPr>
          <p:cNvSpPr txBox="1"/>
          <p:nvPr/>
        </p:nvSpPr>
        <p:spPr>
          <a:xfrm>
            <a:off x="5490601" y="2637082"/>
            <a:ext cx="5197768" cy="276178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90000"/>
              </a:lnSpc>
              <a:defRPr sz="3900" b="0">
                <a:solidFill>
                  <a:srgbClr val="009999"/>
                </a:solidFill>
                <a:latin typeface="FNBSans-Light"/>
                <a:ea typeface="FNBSans-Light"/>
                <a:cs typeface="FNBSans-Light"/>
                <a:sym typeface="FNBSans-Light"/>
              </a:defRPr>
            </a:lvl1pPr>
          </a:lstStyle>
          <a:p>
            <a:pPr lvl="0" algn="ctr"/>
            <a:r>
              <a:rPr lang="en-GB" sz="4800" dirty="0">
                <a:solidFill>
                  <a:schemeClr val="bg1"/>
                </a:solidFill>
                <a:latin typeface="FNB Sans Light" panose="02000000000000000000" pitchFamily="2" charset="0"/>
              </a:rPr>
              <a:t>FNB voted</a:t>
            </a:r>
            <a:br>
              <a:rPr lang="en-GB" sz="4800" dirty="0">
                <a:solidFill>
                  <a:schemeClr val="bg1"/>
                </a:solidFill>
                <a:latin typeface="FNB Sans Light" panose="02000000000000000000" pitchFamily="2" charset="0"/>
              </a:rPr>
            </a:br>
            <a:r>
              <a:rPr lang="en-GB" sz="4800" dirty="0">
                <a:solidFill>
                  <a:schemeClr val="bg1"/>
                </a:solidFill>
                <a:latin typeface="FNB Sans Light" panose="02000000000000000000" pitchFamily="2" charset="0"/>
              </a:rPr>
              <a:t>the </a:t>
            </a:r>
            <a:r>
              <a:rPr lang="en-GB" sz="4800" b="1" dirty="0">
                <a:solidFill>
                  <a:schemeClr val="bg1"/>
                </a:solidFill>
                <a:latin typeface="FNB Sans Regular" panose="02000000000000000000" pitchFamily="2" charset="0"/>
              </a:rPr>
              <a:t>best bank</a:t>
            </a:r>
            <a:br>
              <a:rPr lang="en-GB" sz="4800" b="1" dirty="0">
                <a:solidFill>
                  <a:schemeClr val="bg1"/>
                </a:solidFill>
                <a:latin typeface="FNB Sans Regular" panose="02000000000000000000" pitchFamily="2" charset="0"/>
              </a:rPr>
            </a:br>
            <a:r>
              <a:rPr lang="en-GB" sz="4800" dirty="0">
                <a:solidFill>
                  <a:schemeClr val="bg1"/>
                </a:solidFill>
                <a:latin typeface="FNB Sans Light" panose="02000000000000000000" pitchFamily="2" charset="0"/>
              </a:rPr>
              <a:t>by Most Valuable Brands, 2023</a:t>
            </a:r>
          </a:p>
        </p:txBody>
      </p:sp>
    </p:spTree>
    <p:extLst>
      <p:ext uri="{BB962C8B-B14F-4D97-AF65-F5344CB8AC3E}">
        <p14:creationId xmlns:p14="http://schemas.microsoft.com/office/powerpoint/2010/main" val="31959352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94B6CBF-CD87-CCED-D14C-95E4FAE249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71851"/>
            <a:ext cx="24384000" cy="2657928"/>
          </a:xfrm>
          <a:prstGeom prst="rect">
            <a:avLst/>
          </a:prstGeom>
        </p:spPr>
      </p:pic>
      <p:sp>
        <p:nvSpPr>
          <p:cNvPr id="3" name="Rectangle 2">
            <a:extLst>
              <a:ext uri="{FF2B5EF4-FFF2-40B4-BE49-F238E27FC236}">
                <a16:creationId xmlns:a16="http://schemas.microsoft.com/office/drawing/2014/main" id="{3DD81D9D-AA50-62E6-CB09-8FED0CC40E60}"/>
              </a:ext>
            </a:extLst>
          </p:cNvPr>
          <p:cNvSpPr/>
          <p:nvPr/>
        </p:nvSpPr>
        <p:spPr>
          <a:xfrm>
            <a:off x="0" y="9603052"/>
            <a:ext cx="24384000" cy="2626727"/>
          </a:xfrm>
          <a:prstGeom prst="rect">
            <a:avLst/>
          </a:prstGeom>
          <a:solidFill>
            <a:schemeClr val="tx1">
              <a:alpha val="3867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tx2"/>
              </a:solidFill>
              <a:effectLst/>
              <a:uFillTx/>
              <a:latin typeface="+mn-lt"/>
              <a:ea typeface="+mn-ea"/>
              <a:cs typeface="+mn-cs"/>
              <a:sym typeface="Helvetica Neue Medium"/>
            </a:endParaRPr>
          </a:p>
        </p:txBody>
      </p:sp>
      <p:pic>
        <p:nvPicPr>
          <p:cNvPr id="4" name="Image" descr="Image">
            <a:extLst>
              <a:ext uri="{FF2B5EF4-FFF2-40B4-BE49-F238E27FC236}">
                <a16:creationId xmlns:a16="http://schemas.microsoft.com/office/drawing/2014/main" id="{4550A8CA-6A80-2DAB-E460-1F2FFA49D8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59540" y="12735130"/>
            <a:ext cx="664920" cy="382243"/>
          </a:xfrm>
          <a:prstGeom prst="rect">
            <a:avLst/>
          </a:prstGeom>
          <a:ln w="12700">
            <a:miter lim="400000"/>
          </a:ln>
        </p:spPr>
      </p:pic>
      <p:sp>
        <p:nvSpPr>
          <p:cNvPr id="8" name="Slide subheading or short intro paragraph comes here. Lorem ipsum dolor sit amet quod dicam cu qui">
            <a:extLst>
              <a:ext uri="{FF2B5EF4-FFF2-40B4-BE49-F238E27FC236}">
                <a16:creationId xmlns:a16="http://schemas.microsoft.com/office/drawing/2014/main" id="{23D8E53F-FE76-BE64-C2CA-49999C614AA4}"/>
              </a:ext>
            </a:extLst>
          </p:cNvPr>
          <p:cNvSpPr txBox="1"/>
          <p:nvPr/>
        </p:nvSpPr>
        <p:spPr>
          <a:xfrm>
            <a:off x="1354594" y="1486221"/>
            <a:ext cx="7832386" cy="32880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a:defRPr sz="6100" b="0">
                <a:solidFill>
                  <a:srgbClr val="FFFFFF"/>
                </a:solidFill>
                <a:latin typeface="FNBSans-Bold"/>
                <a:ea typeface="FNBSans-Bold"/>
                <a:cs typeface="FNBSans-Bold"/>
                <a:sym typeface="FNBSans-Bold"/>
              </a:defRPr>
            </a:pPr>
            <a:r>
              <a:rPr lang="en-US" sz="11500" dirty="0">
                <a:solidFill>
                  <a:schemeClr val="tx1"/>
                </a:solidFill>
                <a:latin typeface="FNB Sans Light" panose="02000000000000000000" pitchFamily="2" charset="0"/>
              </a:rPr>
              <a:t>Navigate</a:t>
            </a:r>
          </a:p>
          <a:p>
            <a:pPr>
              <a:defRPr sz="6100" b="0">
                <a:solidFill>
                  <a:srgbClr val="FFFFFF"/>
                </a:solidFill>
                <a:latin typeface="FNBSans-Bold"/>
                <a:ea typeface="FNBSans-Bold"/>
                <a:cs typeface="FNBSans-Bold"/>
                <a:sym typeface="FNBSans-Bold"/>
              </a:defRPr>
            </a:pPr>
            <a:r>
              <a:rPr lang="en-US" sz="11500" dirty="0">
                <a:solidFill>
                  <a:schemeClr val="tx1"/>
                </a:solidFill>
                <a:latin typeface="FNB Sans Light" panose="02000000000000000000" pitchFamily="2" charset="0"/>
              </a:rPr>
              <a:t>your future</a:t>
            </a:r>
          </a:p>
        </p:txBody>
      </p:sp>
      <p:sp>
        <p:nvSpPr>
          <p:cNvPr id="9" name="Body copy goes here. Lorem ipsum dolor sit amet, quod dicam cu qui, purto facilis suavitate est ea. Sed ad nusquam principes imperdiet. Sed eu habemus facilisi, eos eu adhuc novum mandamus. In sit adipiscing temporibus, per et nobis ceteros, animal sensibus repudiare pro cu.">
            <a:extLst>
              <a:ext uri="{FF2B5EF4-FFF2-40B4-BE49-F238E27FC236}">
                <a16:creationId xmlns:a16="http://schemas.microsoft.com/office/drawing/2014/main" id="{2D07931E-ED67-596D-8D92-9B14A61A5A3D}"/>
              </a:ext>
            </a:extLst>
          </p:cNvPr>
          <p:cNvSpPr txBox="1"/>
          <p:nvPr/>
        </p:nvSpPr>
        <p:spPr>
          <a:xfrm>
            <a:off x="10439399" y="1486221"/>
            <a:ext cx="12590005" cy="7681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90000"/>
              </a:lnSpc>
              <a:defRPr sz="3100" b="0">
                <a:solidFill>
                  <a:srgbClr val="5E5E5E"/>
                </a:solidFill>
                <a:latin typeface="FNBSans-Light"/>
                <a:ea typeface="FNBSans-Light"/>
                <a:cs typeface="FNBSans-Light"/>
                <a:sym typeface="FNBSans-Light"/>
              </a:defRPr>
            </a:lvl1pPr>
          </a:lstStyle>
          <a:p>
            <a:pPr>
              <a:lnSpc>
                <a:spcPct val="125000"/>
              </a:lnSpc>
            </a:pPr>
            <a:r>
              <a:rPr lang="en-GB" sz="4000" dirty="0">
                <a:solidFill>
                  <a:schemeClr val="tx1"/>
                </a:solidFill>
                <a:latin typeface="FNB Sans Regular" panose="02000000000000000000" pitchFamily="2" charset="0"/>
              </a:rPr>
              <a:t>We’re more than just a bank. </a:t>
            </a:r>
            <a:r>
              <a:rPr lang="en-GB" sz="4000" dirty="0">
                <a:solidFill>
                  <a:schemeClr val="tx1"/>
                </a:solidFill>
              </a:rPr>
              <a:t>We’re a place of learning, changing the world around us. Starting with you. Join FNB’s Grad Programme and find out </a:t>
            </a:r>
            <a:r>
              <a:rPr lang="en-GB" sz="4000" dirty="0">
                <a:solidFill>
                  <a:schemeClr val="tx1"/>
                </a:solidFill>
                <a:latin typeface="FNB Sans Regular" panose="02000000000000000000" pitchFamily="2" charset="0"/>
              </a:rPr>
              <a:t>how data can change the way we think, innovate and bank.</a:t>
            </a:r>
          </a:p>
          <a:p>
            <a:pPr>
              <a:lnSpc>
                <a:spcPct val="100000"/>
              </a:lnSpc>
            </a:pPr>
            <a:endParaRPr lang="en-GB" sz="4000" dirty="0">
              <a:solidFill>
                <a:schemeClr val="tx2"/>
              </a:solidFill>
              <a:latin typeface="FNB Sans Regular" panose="02000000000000000000" pitchFamily="2" charset="0"/>
            </a:endParaRPr>
          </a:p>
          <a:p>
            <a:pPr>
              <a:lnSpc>
                <a:spcPct val="100000"/>
              </a:lnSpc>
            </a:pPr>
            <a:endParaRPr lang="en-GB" sz="4000" dirty="0">
              <a:solidFill>
                <a:schemeClr val="tx2"/>
              </a:solidFill>
              <a:latin typeface="FNB Sans Regular" panose="02000000000000000000" pitchFamily="2" charset="0"/>
            </a:endParaRPr>
          </a:p>
          <a:p>
            <a:pPr>
              <a:lnSpc>
                <a:spcPct val="100000"/>
              </a:lnSpc>
              <a:spcBef>
                <a:spcPts val="1500"/>
              </a:spcBef>
            </a:pPr>
            <a:r>
              <a:rPr lang="en-GB" sz="8000" dirty="0">
                <a:solidFill>
                  <a:schemeClr val="accent1"/>
                </a:solidFill>
                <a:latin typeface="FNB Sans Regular" panose="02000000000000000000" pitchFamily="2" charset="0"/>
              </a:rPr>
              <a:t>If you are ready for the future, we are ready for you.</a:t>
            </a:r>
          </a:p>
          <a:p>
            <a:pPr>
              <a:lnSpc>
                <a:spcPct val="100000"/>
              </a:lnSpc>
            </a:pPr>
            <a:endParaRPr lang="en-GB" sz="4000" dirty="0">
              <a:solidFill>
                <a:schemeClr val="tx2"/>
              </a:solidFill>
              <a:latin typeface="FNB Sans Regular" panose="02000000000000000000" pitchFamily="2" charset="0"/>
            </a:endParaRPr>
          </a:p>
        </p:txBody>
      </p:sp>
      <p:sp>
        <p:nvSpPr>
          <p:cNvPr id="11" name="This is a nice…">
            <a:extLst>
              <a:ext uri="{FF2B5EF4-FFF2-40B4-BE49-F238E27FC236}">
                <a16:creationId xmlns:a16="http://schemas.microsoft.com/office/drawing/2014/main" id="{FC98D708-9737-C7E9-907D-35DD2423C890}"/>
              </a:ext>
            </a:extLst>
          </p:cNvPr>
          <p:cNvSpPr txBox="1"/>
          <p:nvPr/>
        </p:nvSpPr>
        <p:spPr>
          <a:xfrm>
            <a:off x="1511047" y="9500035"/>
            <a:ext cx="21518357" cy="261097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spcBef>
                <a:spcPts val="1500"/>
              </a:spcBef>
            </a:pPr>
            <a:r>
              <a:rPr lang="en-ZA" sz="4800" dirty="0">
                <a:solidFill>
                  <a:schemeClr val="bg1"/>
                </a:solidFill>
                <a:latin typeface="FNB Sans Light" panose="02000000000000000000" pitchFamily="2" charset="0"/>
                <a:sym typeface="FNBSans-Light"/>
              </a:rPr>
              <a:t>Apply via the FNB Careers or LinkedIn Life page (FNB Graduate Program)</a:t>
            </a:r>
          </a:p>
          <a:p>
            <a:pPr>
              <a:spcBef>
                <a:spcPts val="1500"/>
              </a:spcBef>
            </a:pPr>
            <a:r>
              <a:rPr lang="en-ZA" sz="3600" i="1" dirty="0">
                <a:solidFill>
                  <a:schemeClr val="bg1"/>
                </a:solidFill>
                <a:latin typeface="FNB Sans Light" panose="02000000000000000000" pitchFamily="2" charset="0"/>
                <a:sym typeface="FNBSans-Light"/>
              </a:rPr>
              <a:t>*Please include academic transcript</a:t>
            </a:r>
          </a:p>
          <a:p>
            <a:pPr>
              <a:spcBef>
                <a:spcPts val="1500"/>
              </a:spcBef>
            </a:pPr>
            <a:endParaRPr lang="en-ZA" sz="5400" dirty="0">
              <a:solidFill>
                <a:schemeClr val="bg1"/>
              </a:solidFill>
              <a:latin typeface="FNB Sans Regular" panose="02000000000000000000" pitchFamily="2" charset="0"/>
              <a:sym typeface="FNBSans-Light"/>
            </a:endParaRPr>
          </a:p>
        </p:txBody>
      </p:sp>
      <p:sp>
        <p:nvSpPr>
          <p:cNvPr id="17" name="This is a nice…">
            <a:extLst>
              <a:ext uri="{FF2B5EF4-FFF2-40B4-BE49-F238E27FC236}">
                <a16:creationId xmlns:a16="http://schemas.microsoft.com/office/drawing/2014/main" id="{E3670DA7-BF8A-577A-2A09-BAC0522FC789}"/>
              </a:ext>
            </a:extLst>
          </p:cNvPr>
          <p:cNvSpPr txBox="1"/>
          <p:nvPr/>
        </p:nvSpPr>
        <p:spPr>
          <a:xfrm>
            <a:off x="5896997" y="11305705"/>
            <a:ext cx="12590006"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en-ZA" sz="4000" spc="644" dirty="0">
                <a:solidFill>
                  <a:schemeClr val="bg1"/>
                </a:solidFill>
                <a:highlight>
                  <a:srgbClr val="F97610"/>
                </a:highlight>
                <a:latin typeface="FNB Sans Regular" panose="02000000000000000000" pitchFamily="2" charset="0"/>
                <a:sym typeface="FNBSans-Light"/>
              </a:rPr>
              <a:t>APPLICATIONS CLOSE 31</a:t>
            </a:r>
            <a:r>
              <a:rPr lang="en-ZA" sz="4000" spc="644" baseline="30000" dirty="0">
                <a:solidFill>
                  <a:schemeClr val="bg1"/>
                </a:solidFill>
                <a:highlight>
                  <a:srgbClr val="F97610"/>
                </a:highlight>
                <a:latin typeface="FNB Sans Regular" panose="02000000000000000000" pitchFamily="2" charset="0"/>
                <a:sym typeface="FNBSans-Light"/>
              </a:rPr>
              <a:t>ST</a:t>
            </a:r>
            <a:r>
              <a:rPr lang="en-ZA" sz="4000" spc="644" dirty="0">
                <a:solidFill>
                  <a:schemeClr val="bg1"/>
                </a:solidFill>
                <a:highlight>
                  <a:srgbClr val="F97610"/>
                </a:highlight>
                <a:latin typeface="FNB Sans Regular" panose="02000000000000000000" pitchFamily="2" charset="0"/>
                <a:sym typeface="FNBSans-Light"/>
              </a:rPr>
              <a:t> AUGUST</a:t>
            </a:r>
          </a:p>
        </p:txBody>
      </p:sp>
      <p:pic>
        <p:nvPicPr>
          <p:cNvPr id="21" name="Graphic 20">
            <a:extLst>
              <a:ext uri="{FF2B5EF4-FFF2-40B4-BE49-F238E27FC236}">
                <a16:creationId xmlns:a16="http://schemas.microsoft.com/office/drawing/2014/main" id="{BFC948CA-CFDF-BAF1-6BA7-47D44989195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6556" y="5625807"/>
            <a:ext cx="980167" cy="980167"/>
          </a:xfrm>
          <a:prstGeom prst="rect">
            <a:avLst/>
          </a:prstGeom>
        </p:spPr>
      </p:pic>
      <p:sp>
        <p:nvSpPr>
          <p:cNvPr id="22" name="Body copy goes here. Lorem ipsum dolor sit amet, quod dicam cu qui, purto facilis suavitate est ea. Sed ad nusquam principes imperdiet. Sed eu habemus facilisi, eos eu adhuc novum mandamus. In sit adipiscing temporibus, per et nobis ceteros, animal sensibus repudiare pro cu.">
            <a:extLst>
              <a:ext uri="{FF2B5EF4-FFF2-40B4-BE49-F238E27FC236}">
                <a16:creationId xmlns:a16="http://schemas.microsoft.com/office/drawing/2014/main" id="{B65A42E9-375A-1B14-4E07-85CB67336D31}"/>
              </a:ext>
            </a:extLst>
          </p:cNvPr>
          <p:cNvSpPr txBox="1"/>
          <p:nvPr/>
        </p:nvSpPr>
        <p:spPr>
          <a:xfrm>
            <a:off x="1511047" y="6999951"/>
            <a:ext cx="5951638"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90000"/>
              </a:lnSpc>
              <a:defRPr sz="3100" b="0">
                <a:solidFill>
                  <a:srgbClr val="5E5E5E"/>
                </a:solidFill>
                <a:latin typeface="FNBSans-Light"/>
                <a:ea typeface="FNBSans-Light"/>
                <a:cs typeface="FNBSans-Light"/>
                <a:sym typeface="FNBSans-Light"/>
              </a:defRPr>
            </a:lvl1pPr>
          </a:lstStyle>
          <a:p>
            <a:pPr>
              <a:lnSpc>
                <a:spcPct val="100000"/>
              </a:lnSpc>
            </a:pPr>
            <a:r>
              <a:rPr lang="en-GB" sz="3200" dirty="0">
                <a:solidFill>
                  <a:schemeClr val="tx1"/>
                </a:solidFill>
                <a:latin typeface="FNB Sans Regular" panose="02000000000000000000" pitchFamily="2" charset="0"/>
              </a:rPr>
              <a:t>Follow us on FNB Life page, Changeable Graduates for all the career insights</a:t>
            </a:r>
            <a:endParaRPr lang="en-GB" sz="3600" dirty="0">
              <a:solidFill>
                <a:schemeClr val="tx1"/>
              </a:solidFill>
              <a:latin typeface="FNB Sans Regular" panose="02000000000000000000" pitchFamily="2" charset="0"/>
            </a:endParaRPr>
          </a:p>
        </p:txBody>
      </p:sp>
      <p:pic>
        <p:nvPicPr>
          <p:cNvPr id="5" name="Picture 4">
            <a:extLst>
              <a:ext uri="{FF2B5EF4-FFF2-40B4-BE49-F238E27FC236}">
                <a16:creationId xmlns:a16="http://schemas.microsoft.com/office/drawing/2014/main" id="{52A5BF0D-50F0-3976-F446-5D243B1D2C63}"/>
              </a:ext>
            </a:extLst>
          </p:cNvPr>
          <p:cNvPicPr>
            <a:picLocks noChangeAspect="1"/>
          </p:cNvPicPr>
          <p:nvPr/>
        </p:nvPicPr>
        <p:blipFill>
          <a:blip r:embed="rId7"/>
          <a:stretch>
            <a:fillRect/>
          </a:stretch>
        </p:blipFill>
        <p:spPr>
          <a:xfrm>
            <a:off x="20745566" y="3790189"/>
            <a:ext cx="3372510" cy="3457531"/>
          </a:xfrm>
          <a:prstGeom prst="rect">
            <a:avLst/>
          </a:prstGeom>
        </p:spPr>
      </p:pic>
    </p:spTree>
    <p:extLst>
      <p:ext uri="{BB962C8B-B14F-4D97-AF65-F5344CB8AC3E}">
        <p14:creationId xmlns:p14="http://schemas.microsoft.com/office/powerpoint/2010/main" val="135023908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242711" y="-30656"/>
            <a:ext cx="8141289" cy="12320814"/>
          </a:xfrm>
          <a:prstGeom prst="rect">
            <a:avLst/>
          </a:prstGeom>
          <a:ln w="12700">
            <a:miter lim="400000"/>
          </a:ln>
        </p:spPr>
      </p:pic>
      <p:sp>
        <p:nvSpPr>
          <p:cNvPr id="268" name="Rectangle"/>
          <p:cNvSpPr/>
          <p:nvPr/>
        </p:nvSpPr>
        <p:spPr>
          <a:xfrm>
            <a:off x="8114754" y="-25400"/>
            <a:ext cx="8154492" cy="12320814"/>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9" name="Rectangle"/>
          <p:cNvSpPr/>
          <p:nvPr/>
        </p:nvSpPr>
        <p:spPr>
          <a:xfrm>
            <a:off x="-38646" y="-25400"/>
            <a:ext cx="8154492" cy="12320814"/>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tx2"/>
              </a:solidFill>
            </a:endParaRPr>
          </a:p>
        </p:txBody>
      </p:sp>
      <p:sp>
        <p:nvSpPr>
          <p:cNvPr id="278" name="Body copy goes here. Lorem ipsum dolor sit amet, quod dicam cu qui, purto facilis suavitate est ea.…"/>
          <p:cNvSpPr txBox="1"/>
          <p:nvPr/>
        </p:nvSpPr>
        <p:spPr>
          <a:xfrm>
            <a:off x="9920785" y="6253654"/>
            <a:ext cx="6107864" cy="41744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lnSpc>
                <a:spcPct val="150000"/>
              </a:lnSpc>
              <a:buSzPct val="100000"/>
              <a:defRPr sz="3100" b="0">
                <a:solidFill>
                  <a:srgbClr val="FFFFFF"/>
                </a:solidFill>
                <a:latin typeface="FNBSans-Light"/>
                <a:ea typeface="FNBSans-Light"/>
                <a:cs typeface="FNBSans-Light"/>
                <a:sym typeface="FNBSans-Light"/>
              </a:defRPr>
            </a:pPr>
            <a:r>
              <a:rPr lang="en-GB" sz="3600" dirty="0"/>
              <a:t>Owner-manager culture</a:t>
            </a:r>
          </a:p>
          <a:p>
            <a:pPr algn="l">
              <a:lnSpc>
                <a:spcPct val="150000"/>
              </a:lnSpc>
              <a:buSzPct val="100000"/>
              <a:defRPr sz="3100" b="0">
                <a:solidFill>
                  <a:srgbClr val="FFFFFF"/>
                </a:solidFill>
                <a:latin typeface="FNBSans-Light"/>
                <a:ea typeface="FNBSans-Light"/>
                <a:cs typeface="FNBSans-Light"/>
                <a:sym typeface="FNBSans-Light"/>
              </a:defRPr>
            </a:pPr>
            <a:r>
              <a:rPr lang="en-GB" sz="3600" dirty="0"/>
              <a:t>Entrepreneurs at heart</a:t>
            </a:r>
          </a:p>
          <a:p>
            <a:pPr algn="l">
              <a:lnSpc>
                <a:spcPct val="150000"/>
              </a:lnSpc>
              <a:buSzPct val="100000"/>
              <a:defRPr sz="3100" b="0">
                <a:solidFill>
                  <a:srgbClr val="FFFFFF"/>
                </a:solidFill>
                <a:latin typeface="FNBSans-Light"/>
                <a:ea typeface="FNBSans-Light"/>
                <a:cs typeface="FNBSans-Light"/>
                <a:sym typeface="FNBSans-Light"/>
              </a:defRPr>
            </a:pPr>
            <a:r>
              <a:rPr lang="en-GB" sz="3600" dirty="0"/>
              <a:t>Take ownership</a:t>
            </a:r>
          </a:p>
          <a:p>
            <a:pPr algn="l">
              <a:lnSpc>
                <a:spcPct val="150000"/>
              </a:lnSpc>
              <a:buSzPct val="100000"/>
              <a:defRPr sz="3100" b="0">
                <a:solidFill>
                  <a:srgbClr val="FFFFFF"/>
                </a:solidFill>
                <a:latin typeface="FNBSans-Light"/>
                <a:ea typeface="FNBSans-Light"/>
                <a:cs typeface="FNBSans-Light"/>
                <a:sym typeface="FNBSans-Light"/>
              </a:defRPr>
            </a:pPr>
            <a:r>
              <a:rPr lang="en-GB" sz="3600" dirty="0"/>
              <a:t>Small, agile groups</a:t>
            </a:r>
          </a:p>
          <a:p>
            <a:pPr algn="l">
              <a:lnSpc>
                <a:spcPct val="150000"/>
              </a:lnSpc>
              <a:buSzPct val="100000"/>
              <a:defRPr sz="3100" b="0">
                <a:solidFill>
                  <a:srgbClr val="FFFFFF"/>
                </a:solidFill>
                <a:latin typeface="FNBSans-Light"/>
                <a:ea typeface="FNBSans-Light"/>
                <a:cs typeface="FNBSans-Light"/>
                <a:sym typeface="FNBSans-Light"/>
              </a:defRPr>
            </a:pPr>
            <a:r>
              <a:rPr lang="en-GB" sz="3600" dirty="0"/>
              <a:t>Collaborative culture</a:t>
            </a:r>
          </a:p>
        </p:txBody>
      </p:sp>
      <p:pic>
        <p:nvPicPr>
          <p:cNvPr id="15" name="Image" descr="Image">
            <a:extLst>
              <a:ext uri="{FF2B5EF4-FFF2-40B4-BE49-F238E27FC236}">
                <a16:creationId xmlns:a16="http://schemas.microsoft.com/office/drawing/2014/main" id="{B977838A-D732-D288-B02B-6923EFAB0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9540" y="12735130"/>
            <a:ext cx="664920" cy="382243"/>
          </a:xfrm>
          <a:prstGeom prst="rect">
            <a:avLst/>
          </a:prstGeom>
          <a:ln w="12700">
            <a:miter lim="400000"/>
          </a:ln>
        </p:spPr>
      </p:pic>
      <p:sp>
        <p:nvSpPr>
          <p:cNvPr id="18" name="Slide subheading or short intro paragraph comes here. Lorem ipsum dolor sit amet quod dicam cu qui">
            <a:extLst>
              <a:ext uri="{FF2B5EF4-FFF2-40B4-BE49-F238E27FC236}">
                <a16:creationId xmlns:a16="http://schemas.microsoft.com/office/drawing/2014/main" id="{CE7CB303-C276-0F81-D0B7-6C8249BE9586}"/>
              </a:ext>
            </a:extLst>
          </p:cNvPr>
          <p:cNvSpPr txBox="1"/>
          <p:nvPr/>
        </p:nvSpPr>
        <p:spPr>
          <a:xfrm>
            <a:off x="1354594" y="2955564"/>
            <a:ext cx="6546098" cy="276178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a:defRPr sz="6100" b="0">
                <a:solidFill>
                  <a:srgbClr val="FFFFFF"/>
                </a:solidFill>
                <a:latin typeface="FNBSans-Bold"/>
                <a:ea typeface="FNBSans-Bold"/>
                <a:cs typeface="FNBSans-Bold"/>
                <a:sym typeface="FNBSans-Bold"/>
              </a:defRPr>
            </a:pPr>
            <a:r>
              <a:rPr lang="en-US" sz="9600" dirty="0">
                <a:solidFill>
                  <a:schemeClr val="bg1"/>
                </a:solidFill>
                <a:latin typeface="FNB Sans Light" panose="02000000000000000000" pitchFamily="2" charset="0"/>
              </a:rPr>
              <a:t>where </a:t>
            </a:r>
            <a:r>
              <a:rPr lang="en-US" sz="9600" i="1" dirty="0">
                <a:solidFill>
                  <a:schemeClr val="bg1"/>
                </a:solidFill>
                <a:latin typeface="FNB Sans Regular" panose="02000000000000000000" pitchFamily="2" charset="0"/>
              </a:rPr>
              <a:t>you</a:t>
            </a:r>
            <a:r>
              <a:rPr lang="en-US" sz="9600" dirty="0">
                <a:solidFill>
                  <a:schemeClr val="bg1"/>
                </a:solidFill>
                <a:latin typeface="FNB Sans Light" panose="02000000000000000000" pitchFamily="2" charset="0"/>
              </a:rPr>
              <a:t> come first</a:t>
            </a:r>
          </a:p>
        </p:txBody>
      </p:sp>
      <p:sp>
        <p:nvSpPr>
          <p:cNvPr id="19" name="ADD SUBTITLE HERE">
            <a:extLst>
              <a:ext uri="{FF2B5EF4-FFF2-40B4-BE49-F238E27FC236}">
                <a16:creationId xmlns:a16="http://schemas.microsoft.com/office/drawing/2014/main" id="{2376B539-B3D6-275D-C1EC-165C27318838}"/>
              </a:ext>
            </a:extLst>
          </p:cNvPr>
          <p:cNvSpPr txBox="1"/>
          <p:nvPr/>
        </p:nvSpPr>
        <p:spPr>
          <a:xfrm>
            <a:off x="1354594" y="1981494"/>
            <a:ext cx="5176754"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2300" b="0" spc="644">
                <a:solidFill>
                  <a:srgbClr val="FFFFFF"/>
                </a:solidFill>
                <a:latin typeface="FNBSans-Light"/>
                <a:ea typeface="FNBSans-Light"/>
                <a:cs typeface="FNBSans-Light"/>
                <a:sym typeface="FNBSans-Light"/>
              </a:defRPr>
            </a:lvl1pPr>
          </a:lstStyle>
          <a:p>
            <a:r>
              <a:rPr lang="en-US" sz="4400" dirty="0"/>
              <a:t>A CAREER PATH</a:t>
            </a:r>
            <a:endParaRPr sz="4400" dirty="0"/>
          </a:p>
        </p:txBody>
      </p:sp>
      <p:sp>
        <p:nvSpPr>
          <p:cNvPr id="21" name="Slide subheading or short intro paragraph comes here. Lorem ipsum dolor sit amet quod dicam cu qui sed ad nusquam principes imperdiet.">
            <a:extLst>
              <a:ext uri="{FF2B5EF4-FFF2-40B4-BE49-F238E27FC236}">
                <a16:creationId xmlns:a16="http://schemas.microsoft.com/office/drawing/2014/main" id="{909D6EEE-8C13-A7CE-6214-FA833C875600}"/>
              </a:ext>
            </a:extLst>
          </p:cNvPr>
          <p:cNvSpPr txBox="1"/>
          <p:nvPr/>
        </p:nvSpPr>
        <p:spPr>
          <a:xfrm>
            <a:off x="9348527" y="1980938"/>
            <a:ext cx="5075395" cy="379591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lvl="0">
              <a:lnSpc>
                <a:spcPct val="100000"/>
              </a:lnSpc>
            </a:pPr>
            <a:r>
              <a:rPr lang="en-GB" sz="4800" dirty="0">
                <a:solidFill>
                  <a:schemeClr val="bg1"/>
                </a:solidFill>
                <a:latin typeface="FNB Sans Regular" panose="02000000000000000000" pitchFamily="2" charset="0"/>
              </a:rPr>
              <a:t>Collaborative culture, game changing thinking, and award-winning tech.</a:t>
            </a:r>
          </a:p>
        </p:txBody>
      </p:sp>
      <p:cxnSp>
        <p:nvCxnSpPr>
          <p:cNvPr id="3" name="Straight Connector 2">
            <a:extLst>
              <a:ext uri="{FF2B5EF4-FFF2-40B4-BE49-F238E27FC236}">
                <a16:creationId xmlns:a16="http://schemas.microsoft.com/office/drawing/2014/main" id="{0774CE72-E297-A6A6-8E14-5A4BA45A9A19}"/>
              </a:ext>
            </a:extLst>
          </p:cNvPr>
          <p:cNvCxnSpPr>
            <a:cxnSpLocks/>
          </p:cNvCxnSpPr>
          <p:nvPr/>
        </p:nvCxnSpPr>
        <p:spPr>
          <a:xfrm>
            <a:off x="9487147" y="6418931"/>
            <a:ext cx="0" cy="4009135"/>
          </a:xfrm>
          <a:prstGeom prst="line">
            <a:avLst/>
          </a:prstGeom>
          <a:noFill/>
          <a:ln w="2857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a:extLst>
              <a:ext uri="{FF2B5EF4-FFF2-40B4-BE49-F238E27FC236}">
                <a16:creationId xmlns:a16="http://schemas.microsoft.com/office/drawing/2014/main" id="{6B64A820-959C-743F-AC6C-9AED3B52F3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8141289" cy="12297733"/>
          </a:xfrm>
          <a:prstGeom prst="rect">
            <a:avLst/>
          </a:prstGeom>
          <a:ln w="12700">
            <a:miter lim="400000"/>
          </a:ln>
        </p:spPr>
      </p:pic>
      <p:pic>
        <p:nvPicPr>
          <p:cNvPr id="11" name="Image" descr="Image">
            <a:extLst>
              <a:ext uri="{FF2B5EF4-FFF2-40B4-BE49-F238E27FC236}">
                <a16:creationId xmlns:a16="http://schemas.microsoft.com/office/drawing/2014/main" id="{7A11D0B8-D1E9-05A5-41AB-0649DF07C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9540" y="12735130"/>
            <a:ext cx="664920" cy="382243"/>
          </a:xfrm>
          <a:prstGeom prst="rect">
            <a:avLst/>
          </a:prstGeom>
          <a:ln w="12700">
            <a:miter lim="400000"/>
          </a:ln>
        </p:spPr>
      </p:pic>
      <p:sp>
        <p:nvSpPr>
          <p:cNvPr id="20" name="Type a short introduction to the presentation. This should be not more than 3 short sentences. Lorem ipsum dolor sit amet, quod dicam cu qui, purto facilis suavitate est ea.">
            <a:extLst>
              <a:ext uri="{FF2B5EF4-FFF2-40B4-BE49-F238E27FC236}">
                <a16:creationId xmlns:a16="http://schemas.microsoft.com/office/drawing/2014/main" id="{177F50E2-7958-65A9-CE46-F9391F7D97CA}"/>
              </a:ext>
            </a:extLst>
          </p:cNvPr>
          <p:cNvSpPr txBox="1"/>
          <p:nvPr/>
        </p:nvSpPr>
        <p:spPr>
          <a:xfrm>
            <a:off x="9914486" y="5812345"/>
            <a:ext cx="14148871" cy="404488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2" anchor="ctr">
            <a:noAutofit/>
          </a:bodyPr>
          <a:lstStyle>
            <a:lvl1pPr>
              <a:defRPr b="0">
                <a:solidFill>
                  <a:srgbClr val="FFFFFF"/>
                </a:solidFill>
                <a:latin typeface="FNBSans-Light"/>
                <a:ea typeface="FNBSans-Light"/>
                <a:cs typeface="FNBSans-Light"/>
                <a:sym typeface="FNBSans-Light"/>
              </a:defRPr>
            </a:lvl1pPr>
          </a:lstStyle>
          <a:p>
            <a:pPr lvl="0" algn="l">
              <a:lnSpc>
                <a:spcPct val="150000"/>
              </a:lnSpc>
            </a:pPr>
            <a:r>
              <a:rPr lang="en-GB" sz="3600" dirty="0">
                <a:solidFill>
                  <a:schemeClr val="tx1"/>
                </a:solidFill>
                <a:latin typeface="FNB Sans Regular" panose="02000000000000000000" pitchFamily="2" charset="0"/>
              </a:rPr>
              <a:t>Rewarding</a:t>
            </a:r>
            <a:r>
              <a:rPr lang="en-GB" sz="3600" dirty="0">
                <a:solidFill>
                  <a:schemeClr val="tx1"/>
                </a:solidFill>
              </a:rPr>
              <a:t> relationships</a:t>
            </a:r>
          </a:p>
          <a:p>
            <a:pPr lvl="0" algn="l">
              <a:lnSpc>
                <a:spcPct val="150000"/>
              </a:lnSpc>
            </a:pPr>
            <a:r>
              <a:rPr lang="en-GB" sz="3600" dirty="0">
                <a:solidFill>
                  <a:schemeClr val="tx1"/>
                </a:solidFill>
              </a:rPr>
              <a:t>Work that is </a:t>
            </a:r>
            <a:r>
              <a:rPr lang="en-GB" sz="3600" b="1" dirty="0">
                <a:solidFill>
                  <a:schemeClr val="tx1"/>
                </a:solidFill>
              </a:rPr>
              <a:t>challenging</a:t>
            </a:r>
          </a:p>
          <a:p>
            <a:pPr lvl="0" algn="l">
              <a:lnSpc>
                <a:spcPct val="150000"/>
              </a:lnSpc>
            </a:pPr>
            <a:r>
              <a:rPr lang="en-GB" sz="3600" dirty="0">
                <a:solidFill>
                  <a:schemeClr val="tx1"/>
                </a:solidFill>
              </a:rPr>
              <a:t>Space to </a:t>
            </a:r>
            <a:r>
              <a:rPr lang="en-GB" sz="3600" b="1" dirty="0">
                <a:solidFill>
                  <a:schemeClr val="tx1"/>
                </a:solidFill>
              </a:rPr>
              <a:t>make a difference</a:t>
            </a:r>
          </a:p>
          <a:p>
            <a:pPr lvl="0" algn="l">
              <a:lnSpc>
                <a:spcPct val="150000"/>
              </a:lnSpc>
            </a:pPr>
            <a:r>
              <a:rPr lang="en-GB" sz="3600" dirty="0">
                <a:solidFill>
                  <a:schemeClr val="tx1"/>
                </a:solidFill>
              </a:rPr>
              <a:t>Conditions that are </a:t>
            </a:r>
            <a:r>
              <a:rPr lang="en-GB" sz="3600" b="1" dirty="0">
                <a:solidFill>
                  <a:schemeClr val="tx1"/>
                </a:solidFill>
              </a:rPr>
              <a:t>flexible</a:t>
            </a:r>
          </a:p>
          <a:p>
            <a:pPr lvl="0" algn="l">
              <a:lnSpc>
                <a:spcPct val="150000"/>
              </a:lnSpc>
            </a:pPr>
            <a:r>
              <a:rPr lang="en-GB" sz="3600" dirty="0">
                <a:solidFill>
                  <a:schemeClr val="tx1"/>
                </a:solidFill>
              </a:rPr>
              <a:t>Opportunities to </a:t>
            </a:r>
            <a:r>
              <a:rPr lang="en-GB" sz="3600" b="1" dirty="0">
                <a:solidFill>
                  <a:schemeClr val="tx1"/>
                </a:solidFill>
              </a:rPr>
              <a:t>innovate</a:t>
            </a:r>
          </a:p>
          <a:p>
            <a:pPr lvl="0" algn="l">
              <a:lnSpc>
                <a:spcPct val="150000"/>
              </a:lnSpc>
            </a:pPr>
            <a:r>
              <a:rPr lang="en-GB" sz="3600" b="1" dirty="0">
                <a:solidFill>
                  <a:schemeClr val="tx1"/>
                </a:solidFill>
              </a:rPr>
              <a:t>Development </a:t>
            </a:r>
            <a:r>
              <a:rPr lang="en-GB" sz="3600" dirty="0">
                <a:solidFill>
                  <a:schemeClr val="tx1"/>
                </a:solidFill>
              </a:rPr>
              <a:t>opportunities</a:t>
            </a:r>
          </a:p>
          <a:p>
            <a:pPr lvl="0" algn="l">
              <a:lnSpc>
                <a:spcPct val="150000"/>
              </a:lnSpc>
            </a:pPr>
            <a:r>
              <a:rPr lang="en-GB" sz="3600" dirty="0">
                <a:solidFill>
                  <a:schemeClr val="tx1"/>
                </a:solidFill>
              </a:rPr>
              <a:t>A focus on </a:t>
            </a:r>
            <a:r>
              <a:rPr lang="en-GB" sz="3600" b="1" dirty="0">
                <a:solidFill>
                  <a:schemeClr val="tx1"/>
                </a:solidFill>
              </a:rPr>
              <a:t>health and wellbeing</a:t>
            </a:r>
          </a:p>
          <a:p>
            <a:pPr lvl="0" algn="l">
              <a:lnSpc>
                <a:spcPct val="150000"/>
              </a:lnSpc>
            </a:pPr>
            <a:r>
              <a:rPr lang="en-GB" sz="3600" b="1" dirty="0">
                <a:solidFill>
                  <a:schemeClr val="tx1"/>
                </a:solidFill>
              </a:rPr>
              <a:t>Time off</a:t>
            </a:r>
          </a:p>
        </p:txBody>
      </p:sp>
      <p:sp>
        <p:nvSpPr>
          <p:cNvPr id="30" name="Slide subheading or short intro paragraph comes here. Lorem ipsum dolor sit amet quod dicam cu qui">
            <a:extLst>
              <a:ext uri="{FF2B5EF4-FFF2-40B4-BE49-F238E27FC236}">
                <a16:creationId xmlns:a16="http://schemas.microsoft.com/office/drawing/2014/main" id="{46589E7A-13C7-F8FC-1764-E3015377E24B}"/>
              </a:ext>
            </a:extLst>
          </p:cNvPr>
          <p:cNvSpPr txBox="1"/>
          <p:nvPr/>
        </p:nvSpPr>
        <p:spPr>
          <a:xfrm>
            <a:off x="9280488" y="3651893"/>
            <a:ext cx="12463189" cy="169533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a:defRPr sz="6100" b="0">
                <a:solidFill>
                  <a:srgbClr val="FFFFFF"/>
                </a:solidFill>
                <a:latin typeface="FNBSans-Bold"/>
                <a:ea typeface="FNBSans-Bold"/>
                <a:cs typeface="FNBSans-Bold"/>
                <a:sym typeface="FNBSans-Bold"/>
              </a:defRPr>
            </a:pPr>
            <a:r>
              <a:rPr lang="en-US" sz="11500" dirty="0" err="1">
                <a:solidFill>
                  <a:schemeClr val="tx1"/>
                </a:solidFill>
                <a:latin typeface="FNB Sans Light" panose="02000000000000000000" pitchFamily="2" charset="0"/>
              </a:rPr>
              <a:t>Life@</a:t>
            </a:r>
            <a:r>
              <a:rPr lang="en-US" sz="11500" b="1" dirty="0" err="1">
                <a:solidFill>
                  <a:schemeClr val="tx1"/>
                </a:solidFill>
                <a:latin typeface="FNB Sans Regular" panose="02000000000000000000" pitchFamily="2" charset="0"/>
              </a:rPr>
              <a:t>FNB</a:t>
            </a:r>
            <a:endParaRPr lang="en-US" sz="11500" b="1" dirty="0">
              <a:solidFill>
                <a:schemeClr val="tx1"/>
              </a:solidFill>
              <a:latin typeface="FNB Sans Regular" panose="02000000000000000000" pitchFamily="2" charset="0"/>
            </a:endParaRPr>
          </a:p>
        </p:txBody>
      </p:sp>
      <p:cxnSp>
        <p:nvCxnSpPr>
          <p:cNvPr id="37" name="Straight Connector 36">
            <a:extLst>
              <a:ext uri="{FF2B5EF4-FFF2-40B4-BE49-F238E27FC236}">
                <a16:creationId xmlns:a16="http://schemas.microsoft.com/office/drawing/2014/main" id="{A88F4F26-F845-9464-7D1A-5CC82AB995D5}"/>
              </a:ext>
            </a:extLst>
          </p:cNvPr>
          <p:cNvCxnSpPr>
            <a:cxnSpLocks/>
          </p:cNvCxnSpPr>
          <p:nvPr/>
        </p:nvCxnSpPr>
        <p:spPr>
          <a:xfrm>
            <a:off x="9375792" y="6324310"/>
            <a:ext cx="0" cy="3126515"/>
          </a:xfrm>
          <a:prstGeom prst="line">
            <a:avLst/>
          </a:prstGeom>
          <a:noFill/>
          <a:ln w="381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2189197F-9488-12F7-D6F4-058D73490D2D}"/>
              </a:ext>
            </a:extLst>
          </p:cNvPr>
          <p:cNvCxnSpPr>
            <a:cxnSpLocks/>
          </p:cNvCxnSpPr>
          <p:nvPr/>
        </p:nvCxnSpPr>
        <p:spPr>
          <a:xfrm>
            <a:off x="16487792" y="6324310"/>
            <a:ext cx="0" cy="3126515"/>
          </a:xfrm>
          <a:prstGeom prst="line">
            <a:avLst/>
          </a:prstGeom>
          <a:noFill/>
          <a:ln w="381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40" name="Slide subheading or short intro paragraph comes here. Lorem ipsum dolor sit amet quod dicam cu qui sed ad nusquam principes imperdiet.">
            <a:extLst>
              <a:ext uri="{FF2B5EF4-FFF2-40B4-BE49-F238E27FC236}">
                <a16:creationId xmlns:a16="http://schemas.microsoft.com/office/drawing/2014/main" id="{D0CAD386-833E-A470-7E4E-81D3C4AC338F}"/>
              </a:ext>
            </a:extLst>
          </p:cNvPr>
          <p:cNvSpPr txBox="1"/>
          <p:nvPr/>
        </p:nvSpPr>
        <p:spPr>
          <a:xfrm>
            <a:off x="1354594" y="7834785"/>
            <a:ext cx="5621936" cy="34265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lvl="0">
              <a:defRPr sz="6100" b="0">
                <a:solidFill>
                  <a:srgbClr val="FFFFFF"/>
                </a:solidFill>
                <a:latin typeface="FNBSans-Bold"/>
                <a:ea typeface="FNBSans-Bold"/>
                <a:cs typeface="FNBSans-Bold"/>
                <a:sym typeface="FNBSans-Bold"/>
              </a:defRPr>
            </a:pPr>
            <a:r>
              <a:rPr lang="en-GB" sz="8000" dirty="0">
                <a:solidFill>
                  <a:schemeClr val="bg1"/>
                </a:solidFill>
                <a:latin typeface="FNB Sans Light" panose="02000000000000000000" pitchFamily="2" charset="0"/>
              </a:rPr>
              <a:t>Beyond</a:t>
            </a:r>
          </a:p>
          <a:p>
            <a:pPr lvl="0">
              <a:defRPr sz="6100" b="0">
                <a:solidFill>
                  <a:srgbClr val="FFFFFF"/>
                </a:solidFill>
                <a:latin typeface="FNBSans-Bold"/>
                <a:ea typeface="FNBSans-Bold"/>
                <a:cs typeface="FNBSans-Bold"/>
                <a:sym typeface="FNBSans-Bold"/>
              </a:defRPr>
            </a:pPr>
            <a:r>
              <a:rPr lang="en-GB" sz="8000" dirty="0">
                <a:solidFill>
                  <a:schemeClr val="bg1"/>
                </a:solidFill>
                <a:latin typeface="FNB Sans Light" panose="02000000000000000000" pitchFamily="2" charset="0"/>
              </a:rPr>
              <a:t>just the paycheque</a:t>
            </a:r>
          </a:p>
        </p:txBody>
      </p:sp>
    </p:spTree>
    <p:extLst>
      <p:ext uri="{BB962C8B-B14F-4D97-AF65-F5344CB8AC3E}">
        <p14:creationId xmlns:p14="http://schemas.microsoft.com/office/powerpoint/2010/main" val="249834127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subheading or short intro paragraph comes here. Lorem ipsum dolor sit amet quod dicam cu qui">
            <a:extLst>
              <a:ext uri="{FF2B5EF4-FFF2-40B4-BE49-F238E27FC236}">
                <a16:creationId xmlns:a16="http://schemas.microsoft.com/office/drawing/2014/main" id="{EFA31309-EF80-0971-69FD-A85C2F656F75}"/>
              </a:ext>
            </a:extLst>
          </p:cNvPr>
          <p:cNvSpPr txBox="1"/>
          <p:nvPr/>
        </p:nvSpPr>
        <p:spPr>
          <a:xfrm>
            <a:off x="1354594" y="4555381"/>
            <a:ext cx="7414518" cy="328808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a:defRPr sz="6100" b="0">
                <a:solidFill>
                  <a:srgbClr val="FFFFFF"/>
                </a:solidFill>
                <a:latin typeface="FNBSans-Bold"/>
                <a:ea typeface="FNBSans-Bold"/>
                <a:cs typeface="FNBSans-Bold"/>
                <a:sym typeface="FNBSans-Bold"/>
              </a:defRPr>
            </a:pPr>
            <a:r>
              <a:rPr lang="en-US" sz="11500" dirty="0">
                <a:solidFill>
                  <a:schemeClr val="tx1"/>
                </a:solidFill>
                <a:latin typeface="FNB Sans Light" panose="02000000000000000000" pitchFamily="2" charset="0"/>
              </a:rPr>
              <a:t>Who is an FNB Grad?</a:t>
            </a:r>
            <a:endParaRPr lang="en-US" sz="11500" i="1" dirty="0">
              <a:solidFill>
                <a:schemeClr val="tx1"/>
              </a:solidFill>
              <a:latin typeface="FNB Sans Regular" panose="02000000000000000000" pitchFamily="2" charset="0"/>
            </a:endParaRPr>
          </a:p>
        </p:txBody>
      </p:sp>
      <p:sp>
        <p:nvSpPr>
          <p:cNvPr id="62" name="Oval 61">
            <a:extLst>
              <a:ext uri="{FF2B5EF4-FFF2-40B4-BE49-F238E27FC236}">
                <a16:creationId xmlns:a16="http://schemas.microsoft.com/office/drawing/2014/main" id="{8E449214-2394-1870-EC3C-3FB3F5EE9481}"/>
              </a:ext>
            </a:extLst>
          </p:cNvPr>
          <p:cNvSpPr/>
          <p:nvPr/>
        </p:nvSpPr>
        <p:spPr>
          <a:xfrm>
            <a:off x="12192000" y="1938173"/>
            <a:ext cx="1423467" cy="1423467"/>
          </a:xfrm>
          <a:prstGeom prst="ellipse">
            <a:avLst/>
          </a:prstGeom>
          <a:solidFill>
            <a:schemeClr val="accent1"/>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3" name="Rectangle 62">
            <a:extLst>
              <a:ext uri="{FF2B5EF4-FFF2-40B4-BE49-F238E27FC236}">
                <a16:creationId xmlns:a16="http://schemas.microsoft.com/office/drawing/2014/main" id="{B2854D14-4AAF-CE3B-CC5E-E266D9A67A6C}"/>
              </a:ext>
            </a:extLst>
          </p:cNvPr>
          <p:cNvSpPr/>
          <p:nvPr/>
        </p:nvSpPr>
        <p:spPr>
          <a:xfrm>
            <a:off x="14225193" y="1218253"/>
            <a:ext cx="7764951" cy="10147330"/>
          </a:xfrm>
          <a:prstGeom prst="rect">
            <a:avLst/>
          </a:prstGeom>
        </p:spPr>
        <p:txBody>
          <a:bodyPr wrap="square" anchor="ctr">
            <a:spAutoFit/>
          </a:bodyPr>
          <a:lstStyle/>
          <a:p>
            <a:pPr algn="l">
              <a:lnSpc>
                <a:spcPct val="250000"/>
              </a:lnSpc>
            </a:pPr>
            <a:r>
              <a:rPr lang="en-GB" sz="5400" b="0" dirty="0">
                <a:solidFill>
                  <a:schemeClr val="tx1"/>
                </a:solidFill>
                <a:latin typeface="FNB Sans Light" panose="02000000000000000000" pitchFamily="2" charset="0"/>
              </a:rPr>
              <a:t>Curious</a:t>
            </a:r>
          </a:p>
          <a:p>
            <a:pPr algn="l">
              <a:lnSpc>
                <a:spcPct val="250000"/>
              </a:lnSpc>
            </a:pPr>
            <a:r>
              <a:rPr lang="en-GB" sz="5400" b="0" dirty="0">
                <a:solidFill>
                  <a:schemeClr val="tx1"/>
                </a:solidFill>
                <a:latin typeface="FNB Sans Light" panose="02000000000000000000" pitchFamily="2" charset="0"/>
              </a:rPr>
              <a:t>Obsessed with mastery</a:t>
            </a:r>
          </a:p>
          <a:p>
            <a:pPr algn="l">
              <a:lnSpc>
                <a:spcPct val="250000"/>
              </a:lnSpc>
            </a:pPr>
            <a:r>
              <a:rPr lang="en-GB" sz="5400" b="0" dirty="0">
                <a:solidFill>
                  <a:schemeClr val="tx1"/>
                </a:solidFill>
                <a:latin typeface="FNB Sans Light" panose="02000000000000000000" pitchFamily="2" charset="0"/>
              </a:rPr>
              <a:t>Courageous</a:t>
            </a:r>
          </a:p>
          <a:p>
            <a:pPr lvl="0" algn="l">
              <a:lnSpc>
                <a:spcPct val="250000"/>
              </a:lnSpc>
            </a:pPr>
            <a:r>
              <a:rPr lang="en-GB" sz="5400" b="0" dirty="0">
                <a:solidFill>
                  <a:schemeClr val="tx1"/>
                </a:solidFill>
                <a:latin typeface="FNB Sans Light" panose="02000000000000000000" pitchFamily="2" charset="0"/>
              </a:rPr>
              <a:t>Team player</a:t>
            </a:r>
          </a:p>
          <a:p>
            <a:pPr algn="l">
              <a:lnSpc>
                <a:spcPct val="250000"/>
              </a:lnSpc>
            </a:pPr>
            <a:r>
              <a:rPr lang="en-GB" sz="5400" b="0" dirty="0">
                <a:solidFill>
                  <a:schemeClr val="tx1"/>
                </a:solidFill>
                <a:latin typeface="FNB Sans Light" panose="02000000000000000000" pitchFamily="2" charset="0"/>
              </a:rPr>
              <a:t>High EQ</a:t>
            </a:r>
          </a:p>
        </p:txBody>
      </p:sp>
      <p:sp>
        <p:nvSpPr>
          <p:cNvPr id="64" name="Head with speech">
            <a:extLst>
              <a:ext uri="{FF2B5EF4-FFF2-40B4-BE49-F238E27FC236}">
                <a16:creationId xmlns:a16="http://schemas.microsoft.com/office/drawing/2014/main" id="{FB243818-952C-9AA4-6B9C-9485E30711E6}"/>
              </a:ext>
            </a:extLst>
          </p:cNvPr>
          <p:cNvSpPr>
            <a:spLocks noEditPoints="1"/>
          </p:cNvSpPr>
          <p:nvPr/>
        </p:nvSpPr>
        <p:spPr bwMode="auto">
          <a:xfrm>
            <a:off x="12541508" y="2235542"/>
            <a:ext cx="724450" cy="828728"/>
          </a:xfrm>
          <a:custGeom>
            <a:avLst/>
            <a:gdLst>
              <a:gd name="T0" fmla="*/ 122 w 219"/>
              <a:gd name="T1" fmla="*/ 0 h 252"/>
              <a:gd name="T2" fmla="*/ 25 w 219"/>
              <a:gd name="T3" fmla="*/ 97 h 252"/>
              <a:gd name="T4" fmla="*/ 25 w 219"/>
              <a:gd name="T5" fmla="*/ 126 h 252"/>
              <a:gd name="T6" fmla="*/ 11 w 219"/>
              <a:gd name="T7" fmla="*/ 148 h 252"/>
              <a:gd name="T8" fmla="*/ 2 w 219"/>
              <a:gd name="T9" fmla="*/ 162 h 252"/>
              <a:gd name="T10" fmla="*/ 2 w 219"/>
              <a:gd name="T11" fmla="*/ 172 h 252"/>
              <a:gd name="T12" fmla="*/ 10 w 219"/>
              <a:gd name="T13" fmla="*/ 176 h 252"/>
              <a:gd name="T14" fmla="*/ 25 w 219"/>
              <a:gd name="T15" fmla="*/ 176 h 252"/>
              <a:gd name="T16" fmla="*/ 25 w 219"/>
              <a:gd name="T17" fmla="*/ 202 h 252"/>
              <a:gd name="T18" fmla="*/ 46 w 219"/>
              <a:gd name="T19" fmla="*/ 224 h 252"/>
              <a:gd name="T20" fmla="*/ 86 w 219"/>
              <a:gd name="T21" fmla="*/ 224 h 252"/>
              <a:gd name="T22" fmla="*/ 75 w 219"/>
              <a:gd name="T23" fmla="*/ 246 h 252"/>
              <a:gd name="T24" fmla="*/ 75 w 219"/>
              <a:gd name="T25" fmla="*/ 250 h 252"/>
              <a:gd name="T26" fmla="*/ 79 w 219"/>
              <a:gd name="T27" fmla="*/ 252 h 252"/>
              <a:gd name="T28" fmla="*/ 215 w 219"/>
              <a:gd name="T29" fmla="*/ 252 h 252"/>
              <a:gd name="T30" fmla="*/ 219 w 219"/>
              <a:gd name="T31" fmla="*/ 248 h 252"/>
              <a:gd name="T32" fmla="*/ 219 w 219"/>
              <a:gd name="T33" fmla="*/ 97 h 252"/>
              <a:gd name="T34" fmla="*/ 122 w 219"/>
              <a:gd name="T35" fmla="*/ 0 h 252"/>
              <a:gd name="T36" fmla="*/ 211 w 219"/>
              <a:gd name="T37" fmla="*/ 244 h 252"/>
              <a:gd name="T38" fmla="*/ 131 w 219"/>
              <a:gd name="T39" fmla="*/ 244 h 252"/>
              <a:gd name="T40" fmla="*/ 131 w 219"/>
              <a:gd name="T41" fmla="*/ 152 h 252"/>
              <a:gd name="T42" fmla="*/ 183 w 219"/>
              <a:gd name="T43" fmla="*/ 96 h 252"/>
              <a:gd name="T44" fmla="*/ 127 w 219"/>
              <a:gd name="T45" fmla="*/ 40 h 252"/>
              <a:gd name="T46" fmla="*/ 71 w 219"/>
              <a:gd name="T47" fmla="*/ 96 h 252"/>
              <a:gd name="T48" fmla="*/ 123 w 219"/>
              <a:gd name="T49" fmla="*/ 152 h 252"/>
              <a:gd name="T50" fmla="*/ 123 w 219"/>
              <a:gd name="T51" fmla="*/ 244 h 252"/>
              <a:gd name="T52" fmla="*/ 85 w 219"/>
              <a:gd name="T53" fmla="*/ 244 h 252"/>
              <a:gd name="T54" fmla="*/ 97 w 219"/>
              <a:gd name="T55" fmla="*/ 222 h 252"/>
              <a:gd name="T56" fmla="*/ 96 w 219"/>
              <a:gd name="T57" fmla="*/ 218 h 252"/>
              <a:gd name="T58" fmla="*/ 93 w 219"/>
              <a:gd name="T59" fmla="*/ 216 h 252"/>
              <a:gd name="T60" fmla="*/ 46 w 219"/>
              <a:gd name="T61" fmla="*/ 216 h 252"/>
              <a:gd name="T62" fmla="*/ 33 w 219"/>
              <a:gd name="T63" fmla="*/ 202 h 252"/>
              <a:gd name="T64" fmla="*/ 33 w 219"/>
              <a:gd name="T65" fmla="*/ 172 h 252"/>
              <a:gd name="T66" fmla="*/ 29 w 219"/>
              <a:gd name="T67" fmla="*/ 168 h 252"/>
              <a:gd name="T68" fmla="*/ 10 w 219"/>
              <a:gd name="T69" fmla="*/ 168 h 252"/>
              <a:gd name="T70" fmla="*/ 9 w 219"/>
              <a:gd name="T71" fmla="*/ 168 h 252"/>
              <a:gd name="T72" fmla="*/ 9 w 219"/>
              <a:gd name="T73" fmla="*/ 166 h 252"/>
              <a:gd name="T74" fmla="*/ 18 w 219"/>
              <a:gd name="T75" fmla="*/ 153 h 252"/>
              <a:gd name="T76" fmla="*/ 33 w 219"/>
              <a:gd name="T77" fmla="*/ 126 h 252"/>
              <a:gd name="T78" fmla="*/ 33 w 219"/>
              <a:gd name="T79" fmla="*/ 97 h 252"/>
              <a:gd name="T80" fmla="*/ 122 w 219"/>
              <a:gd name="T81" fmla="*/ 8 h 252"/>
              <a:gd name="T82" fmla="*/ 211 w 219"/>
              <a:gd name="T83" fmla="*/ 97 h 252"/>
              <a:gd name="T84" fmla="*/ 211 w 219"/>
              <a:gd name="T85" fmla="*/ 244 h 252"/>
              <a:gd name="T86" fmla="*/ 127 w 219"/>
              <a:gd name="T87" fmla="*/ 144 h 252"/>
              <a:gd name="T88" fmla="*/ 79 w 219"/>
              <a:gd name="T89" fmla="*/ 96 h 252"/>
              <a:gd name="T90" fmla="*/ 127 w 219"/>
              <a:gd name="T91" fmla="*/ 48 h 252"/>
              <a:gd name="T92" fmla="*/ 175 w 219"/>
              <a:gd name="T93" fmla="*/ 96 h 252"/>
              <a:gd name="T94" fmla="*/ 127 w 219"/>
              <a:gd name="T95" fmla="*/ 144 h 252"/>
              <a:gd name="T96" fmla="*/ 103 w 219"/>
              <a:gd name="T97" fmla="*/ 92 h 252"/>
              <a:gd name="T98" fmla="*/ 99 w 219"/>
              <a:gd name="T99" fmla="*/ 96 h 252"/>
              <a:gd name="T100" fmla="*/ 103 w 219"/>
              <a:gd name="T101" fmla="*/ 100 h 252"/>
              <a:gd name="T102" fmla="*/ 107 w 219"/>
              <a:gd name="T103" fmla="*/ 96 h 252"/>
              <a:gd name="T104" fmla="*/ 103 w 219"/>
              <a:gd name="T105" fmla="*/ 92 h 252"/>
              <a:gd name="T106" fmla="*/ 151 w 219"/>
              <a:gd name="T107" fmla="*/ 92 h 252"/>
              <a:gd name="T108" fmla="*/ 147 w 219"/>
              <a:gd name="T109" fmla="*/ 96 h 252"/>
              <a:gd name="T110" fmla="*/ 151 w 219"/>
              <a:gd name="T111" fmla="*/ 100 h 252"/>
              <a:gd name="T112" fmla="*/ 155 w 219"/>
              <a:gd name="T113" fmla="*/ 96 h 252"/>
              <a:gd name="T114" fmla="*/ 151 w 219"/>
              <a:gd name="T115" fmla="*/ 92 h 252"/>
              <a:gd name="T116" fmla="*/ 127 w 219"/>
              <a:gd name="T117" fmla="*/ 92 h 252"/>
              <a:gd name="T118" fmla="*/ 123 w 219"/>
              <a:gd name="T119" fmla="*/ 96 h 252"/>
              <a:gd name="T120" fmla="*/ 127 w 219"/>
              <a:gd name="T121" fmla="*/ 100 h 252"/>
              <a:gd name="T122" fmla="*/ 131 w 219"/>
              <a:gd name="T123" fmla="*/ 96 h 252"/>
              <a:gd name="T124" fmla="*/ 127 w 219"/>
              <a:gd name="T125" fmla="*/ 9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9" h="252">
                <a:moveTo>
                  <a:pt x="122" y="0"/>
                </a:moveTo>
                <a:cubicBezTo>
                  <a:pt x="69" y="0"/>
                  <a:pt x="25" y="43"/>
                  <a:pt x="25" y="97"/>
                </a:cubicBezTo>
                <a:cubicBezTo>
                  <a:pt x="25" y="126"/>
                  <a:pt x="25" y="126"/>
                  <a:pt x="25" y="126"/>
                </a:cubicBezTo>
                <a:cubicBezTo>
                  <a:pt x="25" y="130"/>
                  <a:pt x="16" y="142"/>
                  <a:pt x="11" y="148"/>
                </a:cubicBezTo>
                <a:cubicBezTo>
                  <a:pt x="7" y="154"/>
                  <a:pt x="4" y="158"/>
                  <a:pt x="2" y="162"/>
                </a:cubicBezTo>
                <a:cubicBezTo>
                  <a:pt x="0" y="165"/>
                  <a:pt x="0" y="169"/>
                  <a:pt x="2" y="172"/>
                </a:cubicBezTo>
                <a:cubicBezTo>
                  <a:pt x="4" y="174"/>
                  <a:pt x="7" y="176"/>
                  <a:pt x="10" y="176"/>
                </a:cubicBezTo>
                <a:cubicBezTo>
                  <a:pt x="25" y="176"/>
                  <a:pt x="25" y="176"/>
                  <a:pt x="25" y="176"/>
                </a:cubicBezTo>
                <a:cubicBezTo>
                  <a:pt x="25" y="202"/>
                  <a:pt x="25" y="202"/>
                  <a:pt x="25" y="202"/>
                </a:cubicBezTo>
                <a:cubicBezTo>
                  <a:pt x="25" y="213"/>
                  <a:pt x="32" y="224"/>
                  <a:pt x="46" y="224"/>
                </a:cubicBezTo>
                <a:cubicBezTo>
                  <a:pt x="86" y="224"/>
                  <a:pt x="86" y="224"/>
                  <a:pt x="86" y="224"/>
                </a:cubicBezTo>
                <a:cubicBezTo>
                  <a:pt x="75" y="246"/>
                  <a:pt x="75" y="246"/>
                  <a:pt x="75" y="246"/>
                </a:cubicBezTo>
                <a:cubicBezTo>
                  <a:pt x="75" y="247"/>
                  <a:pt x="75" y="249"/>
                  <a:pt x="75" y="250"/>
                </a:cubicBezTo>
                <a:cubicBezTo>
                  <a:pt x="76" y="251"/>
                  <a:pt x="77" y="252"/>
                  <a:pt x="79" y="252"/>
                </a:cubicBezTo>
                <a:cubicBezTo>
                  <a:pt x="215" y="252"/>
                  <a:pt x="215" y="252"/>
                  <a:pt x="215" y="252"/>
                </a:cubicBezTo>
                <a:cubicBezTo>
                  <a:pt x="217" y="252"/>
                  <a:pt x="219" y="250"/>
                  <a:pt x="219" y="248"/>
                </a:cubicBezTo>
                <a:cubicBezTo>
                  <a:pt x="219" y="97"/>
                  <a:pt x="219" y="97"/>
                  <a:pt x="219" y="97"/>
                </a:cubicBezTo>
                <a:cubicBezTo>
                  <a:pt x="219" y="43"/>
                  <a:pt x="176" y="0"/>
                  <a:pt x="122" y="0"/>
                </a:cubicBezTo>
                <a:close/>
                <a:moveTo>
                  <a:pt x="211" y="244"/>
                </a:moveTo>
                <a:cubicBezTo>
                  <a:pt x="131" y="244"/>
                  <a:pt x="131" y="244"/>
                  <a:pt x="131" y="244"/>
                </a:cubicBezTo>
                <a:cubicBezTo>
                  <a:pt x="131" y="152"/>
                  <a:pt x="131" y="152"/>
                  <a:pt x="131" y="152"/>
                </a:cubicBezTo>
                <a:cubicBezTo>
                  <a:pt x="160" y="150"/>
                  <a:pt x="183" y="126"/>
                  <a:pt x="183" y="96"/>
                </a:cubicBezTo>
                <a:cubicBezTo>
                  <a:pt x="183" y="65"/>
                  <a:pt x="158" y="40"/>
                  <a:pt x="127" y="40"/>
                </a:cubicBezTo>
                <a:cubicBezTo>
                  <a:pt x="96" y="40"/>
                  <a:pt x="71" y="65"/>
                  <a:pt x="71" y="96"/>
                </a:cubicBezTo>
                <a:cubicBezTo>
                  <a:pt x="71" y="126"/>
                  <a:pt x="94" y="150"/>
                  <a:pt x="123" y="152"/>
                </a:cubicBezTo>
                <a:cubicBezTo>
                  <a:pt x="123" y="244"/>
                  <a:pt x="123" y="244"/>
                  <a:pt x="123" y="244"/>
                </a:cubicBezTo>
                <a:cubicBezTo>
                  <a:pt x="85" y="244"/>
                  <a:pt x="85" y="244"/>
                  <a:pt x="85" y="244"/>
                </a:cubicBezTo>
                <a:cubicBezTo>
                  <a:pt x="97" y="222"/>
                  <a:pt x="97" y="222"/>
                  <a:pt x="97" y="222"/>
                </a:cubicBezTo>
                <a:cubicBezTo>
                  <a:pt x="97" y="221"/>
                  <a:pt x="97" y="219"/>
                  <a:pt x="96" y="218"/>
                </a:cubicBezTo>
                <a:cubicBezTo>
                  <a:pt x="96" y="217"/>
                  <a:pt x="94" y="216"/>
                  <a:pt x="93" y="216"/>
                </a:cubicBezTo>
                <a:cubicBezTo>
                  <a:pt x="46" y="216"/>
                  <a:pt x="46" y="216"/>
                  <a:pt x="46" y="216"/>
                </a:cubicBezTo>
                <a:cubicBezTo>
                  <a:pt x="36" y="216"/>
                  <a:pt x="33" y="207"/>
                  <a:pt x="33" y="202"/>
                </a:cubicBezTo>
                <a:cubicBezTo>
                  <a:pt x="33" y="172"/>
                  <a:pt x="33" y="172"/>
                  <a:pt x="33" y="172"/>
                </a:cubicBezTo>
                <a:cubicBezTo>
                  <a:pt x="33" y="170"/>
                  <a:pt x="31" y="168"/>
                  <a:pt x="29" y="168"/>
                </a:cubicBezTo>
                <a:cubicBezTo>
                  <a:pt x="10" y="168"/>
                  <a:pt x="10" y="168"/>
                  <a:pt x="10" y="168"/>
                </a:cubicBezTo>
                <a:cubicBezTo>
                  <a:pt x="9" y="168"/>
                  <a:pt x="9" y="168"/>
                  <a:pt x="9" y="168"/>
                </a:cubicBezTo>
                <a:cubicBezTo>
                  <a:pt x="9" y="167"/>
                  <a:pt x="9" y="167"/>
                  <a:pt x="9" y="166"/>
                </a:cubicBezTo>
                <a:cubicBezTo>
                  <a:pt x="11" y="163"/>
                  <a:pt x="14" y="158"/>
                  <a:pt x="18" y="153"/>
                </a:cubicBezTo>
                <a:cubicBezTo>
                  <a:pt x="27" y="140"/>
                  <a:pt x="33" y="132"/>
                  <a:pt x="33" y="126"/>
                </a:cubicBezTo>
                <a:cubicBezTo>
                  <a:pt x="33" y="97"/>
                  <a:pt x="33" y="97"/>
                  <a:pt x="33" y="97"/>
                </a:cubicBezTo>
                <a:cubicBezTo>
                  <a:pt x="33" y="48"/>
                  <a:pt x="73" y="8"/>
                  <a:pt x="122" y="8"/>
                </a:cubicBezTo>
                <a:cubicBezTo>
                  <a:pt x="171" y="8"/>
                  <a:pt x="211" y="48"/>
                  <a:pt x="211" y="97"/>
                </a:cubicBezTo>
                <a:lnTo>
                  <a:pt x="211" y="244"/>
                </a:lnTo>
                <a:close/>
                <a:moveTo>
                  <a:pt x="127" y="144"/>
                </a:moveTo>
                <a:cubicBezTo>
                  <a:pt x="101" y="144"/>
                  <a:pt x="79" y="122"/>
                  <a:pt x="79" y="96"/>
                </a:cubicBezTo>
                <a:cubicBezTo>
                  <a:pt x="79" y="70"/>
                  <a:pt x="101" y="48"/>
                  <a:pt x="127" y="48"/>
                </a:cubicBezTo>
                <a:cubicBezTo>
                  <a:pt x="153" y="48"/>
                  <a:pt x="175" y="70"/>
                  <a:pt x="175" y="96"/>
                </a:cubicBezTo>
                <a:cubicBezTo>
                  <a:pt x="175" y="122"/>
                  <a:pt x="153" y="144"/>
                  <a:pt x="127" y="144"/>
                </a:cubicBezTo>
                <a:close/>
                <a:moveTo>
                  <a:pt x="103" y="92"/>
                </a:moveTo>
                <a:cubicBezTo>
                  <a:pt x="101" y="92"/>
                  <a:pt x="99" y="94"/>
                  <a:pt x="99" y="96"/>
                </a:cubicBezTo>
                <a:cubicBezTo>
                  <a:pt x="99" y="98"/>
                  <a:pt x="101" y="100"/>
                  <a:pt x="103" y="100"/>
                </a:cubicBezTo>
                <a:cubicBezTo>
                  <a:pt x="105" y="100"/>
                  <a:pt x="107" y="98"/>
                  <a:pt x="107" y="96"/>
                </a:cubicBezTo>
                <a:cubicBezTo>
                  <a:pt x="107" y="94"/>
                  <a:pt x="105" y="92"/>
                  <a:pt x="103" y="92"/>
                </a:cubicBezTo>
                <a:close/>
                <a:moveTo>
                  <a:pt x="151" y="92"/>
                </a:moveTo>
                <a:cubicBezTo>
                  <a:pt x="149" y="92"/>
                  <a:pt x="147" y="94"/>
                  <a:pt x="147" y="96"/>
                </a:cubicBezTo>
                <a:cubicBezTo>
                  <a:pt x="147" y="98"/>
                  <a:pt x="149" y="100"/>
                  <a:pt x="151" y="100"/>
                </a:cubicBezTo>
                <a:cubicBezTo>
                  <a:pt x="153" y="100"/>
                  <a:pt x="155" y="98"/>
                  <a:pt x="155" y="96"/>
                </a:cubicBezTo>
                <a:cubicBezTo>
                  <a:pt x="155" y="94"/>
                  <a:pt x="153" y="92"/>
                  <a:pt x="151" y="92"/>
                </a:cubicBezTo>
                <a:close/>
                <a:moveTo>
                  <a:pt x="127" y="92"/>
                </a:moveTo>
                <a:cubicBezTo>
                  <a:pt x="125" y="92"/>
                  <a:pt x="123" y="94"/>
                  <a:pt x="123" y="96"/>
                </a:cubicBezTo>
                <a:cubicBezTo>
                  <a:pt x="123" y="98"/>
                  <a:pt x="125" y="100"/>
                  <a:pt x="127" y="100"/>
                </a:cubicBezTo>
                <a:cubicBezTo>
                  <a:pt x="129" y="100"/>
                  <a:pt x="131" y="98"/>
                  <a:pt x="131" y="96"/>
                </a:cubicBezTo>
                <a:cubicBezTo>
                  <a:pt x="131" y="94"/>
                  <a:pt x="129" y="92"/>
                  <a:pt x="127" y="92"/>
                </a:cubicBezTo>
                <a:close/>
              </a:path>
            </a:pathLst>
          </a:custGeom>
          <a:solidFill>
            <a:schemeClr val="bg1"/>
          </a:solidFill>
          <a:ln w="3175">
            <a:solidFill>
              <a:schemeClr val="bg1"/>
            </a:solidFill>
          </a:ln>
        </p:spPr>
        <p:txBody>
          <a:bodyPr vert="horz" wrap="square" lIns="91440" tIns="45720" rIns="91440" bIns="45720" numCol="1" anchor="t" anchorCtr="0" compatLnSpc="1">
            <a:prstTxWarp prst="textNoShape">
              <a:avLst/>
            </a:prstTxWarp>
          </a:bodyPr>
          <a:lstStyle/>
          <a:p>
            <a:endParaRPr lang="ru-RU"/>
          </a:p>
        </p:txBody>
      </p:sp>
      <p:sp>
        <p:nvSpPr>
          <p:cNvPr id="65" name="Oval 64">
            <a:extLst>
              <a:ext uri="{FF2B5EF4-FFF2-40B4-BE49-F238E27FC236}">
                <a16:creationId xmlns:a16="http://schemas.microsoft.com/office/drawing/2014/main" id="{578AC3CE-2EE2-1789-0CE9-810BEFEF66FB}"/>
              </a:ext>
            </a:extLst>
          </p:cNvPr>
          <p:cNvSpPr/>
          <p:nvPr/>
        </p:nvSpPr>
        <p:spPr>
          <a:xfrm>
            <a:off x="12192000" y="4029568"/>
            <a:ext cx="1423467" cy="1423467"/>
          </a:xfrm>
          <a:prstGeom prst="ellipse">
            <a:avLst/>
          </a:prstGeom>
          <a:solidFill>
            <a:schemeClr val="accent4"/>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6" name="Arrows graph">
            <a:extLst>
              <a:ext uri="{FF2B5EF4-FFF2-40B4-BE49-F238E27FC236}">
                <a16:creationId xmlns:a16="http://schemas.microsoft.com/office/drawing/2014/main" id="{D680E0C5-5AD5-3E3B-CB65-C97E27EE6D55}"/>
              </a:ext>
            </a:extLst>
          </p:cNvPr>
          <p:cNvSpPr>
            <a:spLocks noEditPoints="1"/>
          </p:cNvSpPr>
          <p:nvPr/>
        </p:nvSpPr>
        <p:spPr bwMode="auto">
          <a:xfrm>
            <a:off x="12537814" y="4485714"/>
            <a:ext cx="731838" cy="511175"/>
          </a:xfrm>
          <a:custGeom>
            <a:avLst/>
            <a:gdLst>
              <a:gd name="T0" fmla="*/ 0 w 461"/>
              <a:gd name="T1" fmla="*/ 239 h 322"/>
              <a:gd name="T2" fmla="*/ 11 w 461"/>
              <a:gd name="T3" fmla="*/ 250 h 322"/>
              <a:gd name="T4" fmla="*/ 165 w 461"/>
              <a:gd name="T5" fmla="*/ 97 h 322"/>
              <a:gd name="T6" fmla="*/ 181 w 461"/>
              <a:gd name="T7" fmla="*/ 113 h 322"/>
              <a:gd name="T8" fmla="*/ 192 w 461"/>
              <a:gd name="T9" fmla="*/ 102 h 322"/>
              <a:gd name="T10" fmla="*/ 165 w 461"/>
              <a:gd name="T11" fmla="*/ 75 h 322"/>
              <a:gd name="T12" fmla="*/ 0 w 461"/>
              <a:gd name="T13" fmla="*/ 239 h 322"/>
              <a:gd name="T14" fmla="*/ 195 w 461"/>
              <a:gd name="T15" fmla="*/ 127 h 322"/>
              <a:gd name="T16" fmla="*/ 210 w 461"/>
              <a:gd name="T17" fmla="*/ 142 h 322"/>
              <a:gd name="T18" fmla="*/ 221 w 461"/>
              <a:gd name="T19" fmla="*/ 131 h 322"/>
              <a:gd name="T20" fmla="*/ 206 w 461"/>
              <a:gd name="T21" fmla="*/ 117 h 322"/>
              <a:gd name="T22" fmla="*/ 195 w 461"/>
              <a:gd name="T23" fmla="*/ 127 h 322"/>
              <a:gd name="T24" fmla="*/ 224 w 461"/>
              <a:gd name="T25" fmla="*/ 156 h 322"/>
              <a:gd name="T26" fmla="*/ 239 w 461"/>
              <a:gd name="T27" fmla="*/ 171 h 322"/>
              <a:gd name="T28" fmla="*/ 250 w 461"/>
              <a:gd name="T29" fmla="*/ 160 h 322"/>
              <a:gd name="T30" fmla="*/ 235 w 461"/>
              <a:gd name="T31" fmla="*/ 145 h 322"/>
              <a:gd name="T32" fmla="*/ 224 w 461"/>
              <a:gd name="T33" fmla="*/ 156 h 322"/>
              <a:gd name="T34" fmla="*/ 392 w 461"/>
              <a:gd name="T35" fmla="*/ 64 h 322"/>
              <a:gd name="T36" fmla="*/ 392 w 461"/>
              <a:gd name="T37" fmla="*/ 79 h 322"/>
              <a:gd name="T38" fmla="*/ 436 w 461"/>
              <a:gd name="T39" fmla="*/ 79 h 322"/>
              <a:gd name="T40" fmla="*/ 302 w 461"/>
              <a:gd name="T41" fmla="*/ 212 h 322"/>
              <a:gd name="T42" fmla="*/ 293 w 461"/>
              <a:gd name="T43" fmla="*/ 203 h 322"/>
              <a:gd name="T44" fmla="*/ 282 w 461"/>
              <a:gd name="T45" fmla="*/ 214 h 322"/>
              <a:gd name="T46" fmla="*/ 302 w 461"/>
              <a:gd name="T47" fmla="*/ 234 h 322"/>
              <a:gd name="T48" fmla="*/ 446 w 461"/>
              <a:gd name="T49" fmla="*/ 90 h 322"/>
              <a:gd name="T50" fmla="*/ 446 w 461"/>
              <a:gd name="T51" fmla="*/ 133 h 322"/>
              <a:gd name="T52" fmla="*/ 461 w 461"/>
              <a:gd name="T53" fmla="*/ 133 h 322"/>
              <a:gd name="T54" fmla="*/ 461 w 461"/>
              <a:gd name="T55" fmla="*/ 64 h 322"/>
              <a:gd name="T56" fmla="*/ 392 w 461"/>
              <a:gd name="T57" fmla="*/ 64 h 322"/>
              <a:gd name="T58" fmla="*/ 253 w 461"/>
              <a:gd name="T59" fmla="*/ 185 h 322"/>
              <a:gd name="T60" fmla="*/ 268 w 461"/>
              <a:gd name="T61" fmla="*/ 199 h 322"/>
              <a:gd name="T62" fmla="*/ 278 w 461"/>
              <a:gd name="T63" fmla="*/ 189 h 322"/>
              <a:gd name="T64" fmla="*/ 264 w 461"/>
              <a:gd name="T65" fmla="*/ 174 h 322"/>
              <a:gd name="T66" fmla="*/ 253 w 461"/>
              <a:gd name="T67" fmla="*/ 185 h 322"/>
              <a:gd name="T68" fmla="*/ 389 w 461"/>
              <a:gd name="T69" fmla="*/ 230 h 322"/>
              <a:gd name="T70" fmla="*/ 436 w 461"/>
              <a:gd name="T71" fmla="*/ 230 h 322"/>
              <a:gd name="T72" fmla="*/ 354 w 461"/>
              <a:gd name="T73" fmla="*/ 311 h 322"/>
              <a:gd name="T74" fmla="*/ 365 w 461"/>
              <a:gd name="T75" fmla="*/ 322 h 322"/>
              <a:gd name="T76" fmla="*/ 446 w 461"/>
              <a:gd name="T77" fmla="*/ 241 h 322"/>
              <a:gd name="T78" fmla="*/ 446 w 461"/>
              <a:gd name="T79" fmla="*/ 288 h 322"/>
              <a:gd name="T80" fmla="*/ 461 w 461"/>
              <a:gd name="T81" fmla="*/ 288 h 322"/>
              <a:gd name="T82" fmla="*/ 461 w 461"/>
              <a:gd name="T83" fmla="*/ 216 h 322"/>
              <a:gd name="T84" fmla="*/ 389 w 461"/>
              <a:gd name="T85" fmla="*/ 216 h 322"/>
              <a:gd name="T86" fmla="*/ 389 w 461"/>
              <a:gd name="T87" fmla="*/ 230 h 322"/>
              <a:gd name="T88" fmla="*/ 11 w 461"/>
              <a:gd name="T89" fmla="*/ 106 h 322"/>
              <a:gd name="T90" fmla="*/ 92 w 461"/>
              <a:gd name="T91" fmla="*/ 25 h 322"/>
              <a:gd name="T92" fmla="*/ 92 w 461"/>
              <a:gd name="T93" fmla="*/ 72 h 322"/>
              <a:gd name="T94" fmla="*/ 107 w 461"/>
              <a:gd name="T95" fmla="*/ 72 h 322"/>
              <a:gd name="T96" fmla="*/ 107 w 461"/>
              <a:gd name="T97" fmla="*/ 0 h 322"/>
              <a:gd name="T98" fmla="*/ 34 w 461"/>
              <a:gd name="T99" fmla="*/ 0 h 322"/>
              <a:gd name="T100" fmla="*/ 34 w 461"/>
              <a:gd name="T101" fmla="*/ 14 h 322"/>
              <a:gd name="T102" fmla="*/ 81 w 461"/>
              <a:gd name="T103" fmla="*/ 14 h 322"/>
              <a:gd name="T104" fmla="*/ 0 w 461"/>
              <a:gd name="T105" fmla="*/ 95 h 322"/>
              <a:gd name="T106" fmla="*/ 11 w 461"/>
              <a:gd name="T107" fmla="*/ 10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1" h="322">
                <a:moveTo>
                  <a:pt x="0" y="239"/>
                </a:moveTo>
                <a:lnTo>
                  <a:pt x="11" y="250"/>
                </a:lnTo>
                <a:lnTo>
                  <a:pt x="165" y="97"/>
                </a:lnTo>
                <a:lnTo>
                  <a:pt x="181" y="113"/>
                </a:lnTo>
                <a:lnTo>
                  <a:pt x="192" y="102"/>
                </a:lnTo>
                <a:lnTo>
                  <a:pt x="165" y="75"/>
                </a:lnTo>
                <a:lnTo>
                  <a:pt x="0" y="239"/>
                </a:lnTo>
                <a:close/>
                <a:moveTo>
                  <a:pt x="195" y="127"/>
                </a:moveTo>
                <a:lnTo>
                  <a:pt x="210" y="142"/>
                </a:lnTo>
                <a:lnTo>
                  <a:pt x="221" y="131"/>
                </a:lnTo>
                <a:lnTo>
                  <a:pt x="206" y="117"/>
                </a:lnTo>
                <a:lnTo>
                  <a:pt x="195" y="127"/>
                </a:lnTo>
                <a:close/>
                <a:moveTo>
                  <a:pt x="224" y="156"/>
                </a:moveTo>
                <a:lnTo>
                  <a:pt x="239" y="171"/>
                </a:lnTo>
                <a:lnTo>
                  <a:pt x="250" y="160"/>
                </a:lnTo>
                <a:lnTo>
                  <a:pt x="235" y="145"/>
                </a:lnTo>
                <a:lnTo>
                  <a:pt x="224" y="156"/>
                </a:lnTo>
                <a:close/>
                <a:moveTo>
                  <a:pt x="392" y="64"/>
                </a:moveTo>
                <a:lnTo>
                  <a:pt x="392" y="79"/>
                </a:lnTo>
                <a:lnTo>
                  <a:pt x="436" y="79"/>
                </a:lnTo>
                <a:lnTo>
                  <a:pt x="302" y="212"/>
                </a:lnTo>
                <a:lnTo>
                  <a:pt x="293" y="203"/>
                </a:lnTo>
                <a:lnTo>
                  <a:pt x="282" y="214"/>
                </a:lnTo>
                <a:lnTo>
                  <a:pt x="302" y="234"/>
                </a:lnTo>
                <a:lnTo>
                  <a:pt x="446" y="90"/>
                </a:lnTo>
                <a:lnTo>
                  <a:pt x="446" y="133"/>
                </a:lnTo>
                <a:lnTo>
                  <a:pt x="461" y="133"/>
                </a:lnTo>
                <a:lnTo>
                  <a:pt x="461" y="64"/>
                </a:lnTo>
                <a:lnTo>
                  <a:pt x="392" y="64"/>
                </a:lnTo>
                <a:close/>
                <a:moveTo>
                  <a:pt x="253" y="185"/>
                </a:moveTo>
                <a:lnTo>
                  <a:pt x="268" y="199"/>
                </a:lnTo>
                <a:lnTo>
                  <a:pt x="278" y="189"/>
                </a:lnTo>
                <a:lnTo>
                  <a:pt x="264" y="174"/>
                </a:lnTo>
                <a:lnTo>
                  <a:pt x="253" y="185"/>
                </a:lnTo>
                <a:close/>
                <a:moveTo>
                  <a:pt x="389" y="230"/>
                </a:moveTo>
                <a:lnTo>
                  <a:pt x="436" y="230"/>
                </a:lnTo>
                <a:lnTo>
                  <a:pt x="354" y="311"/>
                </a:lnTo>
                <a:lnTo>
                  <a:pt x="365" y="322"/>
                </a:lnTo>
                <a:lnTo>
                  <a:pt x="446" y="241"/>
                </a:lnTo>
                <a:lnTo>
                  <a:pt x="446" y="288"/>
                </a:lnTo>
                <a:lnTo>
                  <a:pt x="461" y="288"/>
                </a:lnTo>
                <a:lnTo>
                  <a:pt x="461" y="216"/>
                </a:lnTo>
                <a:lnTo>
                  <a:pt x="389" y="216"/>
                </a:lnTo>
                <a:lnTo>
                  <a:pt x="389" y="230"/>
                </a:lnTo>
                <a:close/>
                <a:moveTo>
                  <a:pt x="11" y="106"/>
                </a:moveTo>
                <a:lnTo>
                  <a:pt x="92" y="25"/>
                </a:lnTo>
                <a:lnTo>
                  <a:pt x="92" y="72"/>
                </a:lnTo>
                <a:lnTo>
                  <a:pt x="107" y="72"/>
                </a:lnTo>
                <a:lnTo>
                  <a:pt x="107" y="0"/>
                </a:lnTo>
                <a:lnTo>
                  <a:pt x="34" y="0"/>
                </a:lnTo>
                <a:lnTo>
                  <a:pt x="34" y="14"/>
                </a:lnTo>
                <a:lnTo>
                  <a:pt x="81" y="14"/>
                </a:lnTo>
                <a:lnTo>
                  <a:pt x="0" y="95"/>
                </a:lnTo>
                <a:lnTo>
                  <a:pt x="11" y="106"/>
                </a:lnTo>
                <a:close/>
              </a:path>
            </a:pathLst>
          </a:custGeom>
          <a:solidFill>
            <a:schemeClr val="accent6"/>
          </a:solidFill>
          <a:ln w="3175">
            <a:solidFill>
              <a:schemeClr val="accent6"/>
            </a:solidFill>
          </a:ln>
        </p:spPr>
        <p:txBody>
          <a:bodyPr vert="horz" wrap="square" lIns="91440" tIns="45720" rIns="91440" bIns="45720" numCol="1" anchor="t" anchorCtr="0" compatLnSpc="1">
            <a:prstTxWarp prst="textNoShape">
              <a:avLst/>
            </a:prstTxWarp>
          </a:bodyPr>
          <a:lstStyle/>
          <a:p>
            <a:endParaRPr lang="ru-RU"/>
          </a:p>
        </p:txBody>
      </p:sp>
      <p:sp>
        <p:nvSpPr>
          <p:cNvPr id="67" name="Oval 66">
            <a:extLst>
              <a:ext uri="{FF2B5EF4-FFF2-40B4-BE49-F238E27FC236}">
                <a16:creationId xmlns:a16="http://schemas.microsoft.com/office/drawing/2014/main" id="{8D730F52-2EAC-3062-781F-E0695F2D7A6C}"/>
              </a:ext>
            </a:extLst>
          </p:cNvPr>
          <p:cNvSpPr/>
          <p:nvPr/>
        </p:nvSpPr>
        <p:spPr>
          <a:xfrm>
            <a:off x="12192000" y="6018089"/>
            <a:ext cx="1423467" cy="1423467"/>
          </a:xfrm>
          <a:prstGeom prst="ellipse">
            <a:avLst/>
          </a:prstGeom>
          <a:solidFill>
            <a:schemeClr val="tx2"/>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8" name="Spaceship">
            <a:extLst>
              <a:ext uri="{FF2B5EF4-FFF2-40B4-BE49-F238E27FC236}">
                <a16:creationId xmlns:a16="http://schemas.microsoft.com/office/drawing/2014/main" id="{1F4FB347-71CD-00CC-7AC3-031BB8B6CDFE}"/>
              </a:ext>
            </a:extLst>
          </p:cNvPr>
          <p:cNvSpPr>
            <a:spLocks noEditPoints="1"/>
          </p:cNvSpPr>
          <p:nvPr/>
        </p:nvSpPr>
        <p:spPr bwMode="auto">
          <a:xfrm>
            <a:off x="12537814" y="6365490"/>
            <a:ext cx="731838" cy="728663"/>
          </a:xfrm>
          <a:custGeom>
            <a:avLst/>
            <a:gdLst>
              <a:gd name="T0" fmla="*/ 251 w 255"/>
              <a:gd name="T1" fmla="*/ 0 h 255"/>
              <a:gd name="T2" fmla="*/ 103 w 255"/>
              <a:gd name="T3" fmla="*/ 72 h 255"/>
              <a:gd name="T4" fmla="*/ 33 w 255"/>
              <a:gd name="T5" fmla="*/ 131 h 255"/>
              <a:gd name="T6" fmla="*/ 38 w 255"/>
              <a:gd name="T7" fmla="*/ 131 h 255"/>
              <a:gd name="T8" fmla="*/ 82 w 255"/>
              <a:gd name="T9" fmla="*/ 119 h 255"/>
              <a:gd name="T10" fmla="*/ 85 w 255"/>
              <a:gd name="T11" fmla="*/ 124 h 255"/>
              <a:gd name="T12" fmla="*/ 74 w 255"/>
              <a:gd name="T13" fmla="*/ 141 h 255"/>
              <a:gd name="T14" fmla="*/ 42 w 255"/>
              <a:gd name="T15" fmla="*/ 181 h 255"/>
              <a:gd name="T16" fmla="*/ 84 w 255"/>
              <a:gd name="T17" fmla="*/ 151 h 255"/>
              <a:gd name="T18" fmla="*/ 0 w 255"/>
              <a:gd name="T19" fmla="*/ 249 h 255"/>
              <a:gd name="T20" fmla="*/ 97 w 255"/>
              <a:gd name="T21" fmla="*/ 164 h 255"/>
              <a:gd name="T22" fmla="*/ 68 w 255"/>
              <a:gd name="T23" fmla="*/ 207 h 255"/>
              <a:gd name="T24" fmla="*/ 110 w 255"/>
              <a:gd name="T25" fmla="*/ 177 h 255"/>
              <a:gd name="T26" fmla="*/ 117 w 255"/>
              <a:gd name="T27" fmla="*/ 182 h 255"/>
              <a:gd name="T28" fmla="*/ 131 w 255"/>
              <a:gd name="T29" fmla="*/ 170 h 255"/>
              <a:gd name="T30" fmla="*/ 136 w 255"/>
              <a:gd name="T31" fmla="*/ 173 h 255"/>
              <a:gd name="T32" fmla="*/ 141 w 255"/>
              <a:gd name="T33" fmla="*/ 172 h 255"/>
              <a:gd name="T34" fmla="*/ 124 w 255"/>
              <a:gd name="T35" fmla="*/ 222 h 255"/>
              <a:gd name="T36" fmla="*/ 128 w 255"/>
              <a:gd name="T37" fmla="*/ 224 h 255"/>
              <a:gd name="T38" fmla="*/ 205 w 255"/>
              <a:gd name="T39" fmla="*/ 133 h 255"/>
              <a:gd name="T40" fmla="*/ 251 w 255"/>
              <a:gd name="T41" fmla="*/ 0 h 255"/>
              <a:gd name="T42" fmla="*/ 42 w 255"/>
              <a:gd name="T43" fmla="*/ 118 h 255"/>
              <a:gd name="T44" fmla="*/ 85 w 255"/>
              <a:gd name="T45" fmla="*/ 106 h 255"/>
              <a:gd name="T46" fmla="*/ 83 w 255"/>
              <a:gd name="T47" fmla="*/ 138 h 255"/>
              <a:gd name="T48" fmla="*/ 110 w 255"/>
              <a:gd name="T49" fmla="*/ 148 h 255"/>
              <a:gd name="T50" fmla="*/ 117 w 255"/>
              <a:gd name="T51" fmla="*/ 172 h 255"/>
              <a:gd name="T52" fmla="*/ 149 w 255"/>
              <a:gd name="T53" fmla="*/ 170 h 255"/>
              <a:gd name="T54" fmla="*/ 137 w 255"/>
              <a:gd name="T55" fmla="*/ 213 h 255"/>
              <a:gd name="T56" fmla="*/ 137 w 255"/>
              <a:gd name="T57" fmla="*/ 165 h 255"/>
              <a:gd name="T58" fmla="*/ 94 w 255"/>
              <a:gd name="T59" fmla="*/ 121 h 255"/>
              <a:gd name="T60" fmla="*/ 90 w 255"/>
              <a:gd name="T61" fmla="*/ 118 h 255"/>
              <a:gd name="T62" fmla="*/ 247 w 255"/>
              <a:gd name="T63" fmla="*/ 8 h 255"/>
              <a:gd name="T64" fmla="*/ 175 w 255"/>
              <a:gd name="T65" fmla="*/ 112 h 255"/>
              <a:gd name="T66" fmla="*/ 207 w 255"/>
              <a:gd name="T67" fmla="*/ 80 h 255"/>
              <a:gd name="T68" fmla="*/ 175 w 255"/>
              <a:gd name="T69" fmla="*/ 48 h 255"/>
              <a:gd name="T70" fmla="*/ 152 w 255"/>
              <a:gd name="T71" fmla="*/ 103 h 255"/>
              <a:gd name="T72" fmla="*/ 175 w 255"/>
              <a:gd name="T73" fmla="*/ 56 h 255"/>
              <a:gd name="T74" fmla="*/ 175 w 255"/>
              <a:gd name="T75" fmla="*/ 104 h 255"/>
              <a:gd name="T76" fmla="*/ 158 w 255"/>
              <a:gd name="T77" fmla="*/ 97 h 255"/>
              <a:gd name="T78" fmla="*/ 175 w 255"/>
              <a:gd name="T79" fmla="*/ 5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5" h="255">
                <a:moveTo>
                  <a:pt x="251" y="0"/>
                </a:moveTo>
                <a:cubicBezTo>
                  <a:pt x="251" y="0"/>
                  <a:pt x="251" y="0"/>
                  <a:pt x="251" y="0"/>
                </a:cubicBezTo>
                <a:cubicBezTo>
                  <a:pt x="211" y="0"/>
                  <a:pt x="156" y="15"/>
                  <a:pt x="122" y="50"/>
                </a:cubicBezTo>
                <a:cubicBezTo>
                  <a:pt x="114" y="57"/>
                  <a:pt x="108" y="65"/>
                  <a:pt x="103" y="72"/>
                </a:cubicBezTo>
                <a:cubicBezTo>
                  <a:pt x="63" y="73"/>
                  <a:pt x="37" y="92"/>
                  <a:pt x="31" y="127"/>
                </a:cubicBezTo>
                <a:cubicBezTo>
                  <a:pt x="31" y="129"/>
                  <a:pt x="32" y="130"/>
                  <a:pt x="33" y="131"/>
                </a:cubicBezTo>
                <a:cubicBezTo>
                  <a:pt x="34" y="131"/>
                  <a:pt x="34" y="132"/>
                  <a:pt x="35" y="132"/>
                </a:cubicBezTo>
                <a:cubicBezTo>
                  <a:pt x="36" y="132"/>
                  <a:pt x="37" y="131"/>
                  <a:pt x="38" y="131"/>
                </a:cubicBezTo>
                <a:cubicBezTo>
                  <a:pt x="53" y="117"/>
                  <a:pt x="72" y="114"/>
                  <a:pt x="83" y="114"/>
                </a:cubicBezTo>
                <a:cubicBezTo>
                  <a:pt x="82" y="117"/>
                  <a:pt x="82" y="119"/>
                  <a:pt x="82" y="119"/>
                </a:cubicBezTo>
                <a:cubicBezTo>
                  <a:pt x="82" y="120"/>
                  <a:pt x="83" y="121"/>
                  <a:pt x="83" y="122"/>
                </a:cubicBezTo>
                <a:cubicBezTo>
                  <a:pt x="85" y="124"/>
                  <a:pt x="85" y="124"/>
                  <a:pt x="85" y="124"/>
                </a:cubicBezTo>
                <a:cubicBezTo>
                  <a:pt x="74" y="135"/>
                  <a:pt x="74" y="135"/>
                  <a:pt x="74" y="135"/>
                </a:cubicBezTo>
                <a:cubicBezTo>
                  <a:pt x="73" y="137"/>
                  <a:pt x="73" y="139"/>
                  <a:pt x="74" y="141"/>
                </a:cubicBezTo>
                <a:cubicBezTo>
                  <a:pt x="78" y="145"/>
                  <a:pt x="78" y="145"/>
                  <a:pt x="78" y="145"/>
                </a:cubicBezTo>
                <a:cubicBezTo>
                  <a:pt x="42" y="181"/>
                  <a:pt x="42" y="181"/>
                  <a:pt x="42" y="181"/>
                </a:cubicBezTo>
                <a:cubicBezTo>
                  <a:pt x="48" y="187"/>
                  <a:pt x="48" y="187"/>
                  <a:pt x="48" y="187"/>
                </a:cubicBezTo>
                <a:cubicBezTo>
                  <a:pt x="84" y="151"/>
                  <a:pt x="84" y="151"/>
                  <a:pt x="84" y="151"/>
                </a:cubicBezTo>
                <a:cubicBezTo>
                  <a:pt x="91" y="158"/>
                  <a:pt x="91" y="158"/>
                  <a:pt x="91" y="158"/>
                </a:cubicBezTo>
                <a:cubicBezTo>
                  <a:pt x="0" y="249"/>
                  <a:pt x="0" y="249"/>
                  <a:pt x="0" y="249"/>
                </a:cubicBezTo>
                <a:cubicBezTo>
                  <a:pt x="6" y="255"/>
                  <a:pt x="6" y="255"/>
                  <a:pt x="6" y="255"/>
                </a:cubicBezTo>
                <a:cubicBezTo>
                  <a:pt x="97" y="164"/>
                  <a:pt x="97" y="164"/>
                  <a:pt x="97" y="164"/>
                </a:cubicBezTo>
                <a:cubicBezTo>
                  <a:pt x="104" y="171"/>
                  <a:pt x="104" y="171"/>
                  <a:pt x="104" y="171"/>
                </a:cubicBezTo>
                <a:cubicBezTo>
                  <a:pt x="68" y="207"/>
                  <a:pt x="68" y="207"/>
                  <a:pt x="68" y="207"/>
                </a:cubicBezTo>
                <a:cubicBezTo>
                  <a:pt x="74" y="213"/>
                  <a:pt x="74" y="213"/>
                  <a:pt x="74" y="213"/>
                </a:cubicBezTo>
                <a:cubicBezTo>
                  <a:pt x="110" y="177"/>
                  <a:pt x="110" y="177"/>
                  <a:pt x="110" y="177"/>
                </a:cubicBezTo>
                <a:cubicBezTo>
                  <a:pt x="114" y="181"/>
                  <a:pt x="114" y="181"/>
                  <a:pt x="114" y="181"/>
                </a:cubicBezTo>
                <a:cubicBezTo>
                  <a:pt x="115" y="182"/>
                  <a:pt x="116" y="182"/>
                  <a:pt x="117" y="182"/>
                </a:cubicBezTo>
                <a:cubicBezTo>
                  <a:pt x="118" y="182"/>
                  <a:pt x="119" y="182"/>
                  <a:pt x="120" y="181"/>
                </a:cubicBezTo>
                <a:cubicBezTo>
                  <a:pt x="131" y="170"/>
                  <a:pt x="131" y="170"/>
                  <a:pt x="131" y="170"/>
                </a:cubicBezTo>
                <a:cubicBezTo>
                  <a:pt x="133" y="172"/>
                  <a:pt x="133" y="172"/>
                  <a:pt x="133" y="172"/>
                </a:cubicBezTo>
                <a:cubicBezTo>
                  <a:pt x="134" y="172"/>
                  <a:pt x="135" y="173"/>
                  <a:pt x="136" y="173"/>
                </a:cubicBezTo>
                <a:cubicBezTo>
                  <a:pt x="136" y="173"/>
                  <a:pt x="136" y="173"/>
                  <a:pt x="136" y="173"/>
                </a:cubicBezTo>
                <a:cubicBezTo>
                  <a:pt x="136" y="173"/>
                  <a:pt x="138" y="173"/>
                  <a:pt x="141" y="172"/>
                </a:cubicBezTo>
                <a:cubicBezTo>
                  <a:pt x="141" y="183"/>
                  <a:pt x="138" y="202"/>
                  <a:pt x="124" y="217"/>
                </a:cubicBezTo>
                <a:cubicBezTo>
                  <a:pt x="123" y="218"/>
                  <a:pt x="123" y="220"/>
                  <a:pt x="124" y="222"/>
                </a:cubicBezTo>
                <a:cubicBezTo>
                  <a:pt x="125" y="223"/>
                  <a:pt x="126" y="224"/>
                  <a:pt x="127" y="224"/>
                </a:cubicBezTo>
                <a:cubicBezTo>
                  <a:pt x="128" y="224"/>
                  <a:pt x="128" y="224"/>
                  <a:pt x="128" y="224"/>
                </a:cubicBezTo>
                <a:cubicBezTo>
                  <a:pt x="163" y="218"/>
                  <a:pt x="182" y="192"/>
                  <a:pt x="183" y="152"/>
                </a:cubicBezTo>
                <a:cubicBezTo>
                  <a:pt x="190" y="147"/>
                  <a:pt x="198" y="141"/>
                  <a:pt x="205" y="133"/>
                </a:cubicBezTo>
                <a:cubicBezTo>
                  <a:pt x="240" y="99"/>
                  <a:pt x="255" y="44"/>
                  <a:pt x="255" y="4"/>
                </a:cubicBezTo>
                <a:cubicBezTo>
                  <a:pt x="255" y="2"/>
                  <a:pt x="253" y="0"/>
                  <a:pt x="251" y="0"/>
                </a:cubicBezTo>
                <a:close/>
                <a:moveTo>
                  <a:pt x="85" y="106"/>
                </a:moveTo>
                <a:cubicBezTo>
                  <a:pt x="76" y="106"/>
                  <a:pt x="58" y="107"/>
                  <a:pt x="42" y="118"/>
                </a:cubicBezTo>
                <a:cubicBezTo>
                  <a:pt x="51" y="90"/>
                  <a:pt x="75" y="82"/>
                  <a:pt x="97" y="80"/>
                </a:cubicBezTo>
                <a:cubicBezTo>
                  <a:pt x="91" y="90"/>
                  <a:pt x="87" y="99"/>
                  <a:pt x="85" y="106"/>
                </a:cubicBezTo>
                <a:close/>
                <a:moveTo>
                  <a:pt x="117" y="172"/>
                </a:moveTo>
                <a:cubicBezTo>
                  <a:pt x="83" y="138"/>
                  <a:pt x="83" y="138"/>
                  <a:pt x="83" y="138"/>
                </a:cubicBezTo>
                <a:cubicBezTo>
                  <a:pt x="91" y="130"/>
                  <a:pt x="91" y="130"/>
                  <a:pt x="91" y="130"/>
                </a:cubicBezTo>
                <a:cubicBezTo>
                  <a:pt x="110" y="148"/>
                  <a:pt x="110" y="148"/>
                  <a:pt x="110" y="148"/>
                </a:cubicBezTo>
                <a:cubicBezTo>
                  <a:pt x="125" y="164"/>
                  <a:pt x="125" y="164"/>
                  <a:pt x="125" y="164"/>
                </a:cubicBezTo>
                <a:lnTo>
                  <a:pt x="117" y="172"/>
                </a:lnTo>
                <a:close/>
                <a:moveTo>
                  <a:pt x="137" y="213"/>
                </a:moveTo>
                <a:cubicBezTo>
                  <a:pt x="148" y="197"/>
                  <a:pt x="149" y="179"/>
                  <a:pt x="149" y="170"/>
                </a:cubicBezTo>
                <a:cubicBezTo>
                  <a:pt x="156" y="168"/>
                  <a:pt x="165" y="164"/>
                  <a:pt x="175" y="158"/>
                </a:cubicBezTo>
                <a:cubicBezTo>
                  <a:pt x="173" y="180"/>
                  <a:pt x="165" y="204"/>
                  <a:pt x="137" y="213"/>
                </a:cubicBezTo>
                <a:close/>
                <a:moveTo>
                  <a:pt x="200" y="127"/>
                </a:moveTo>
                <a:cubicBezTo>
                  <a:pt x="170" y="157"/>
                  <a:pt x="144" y="163"/>
                  <a:pt x="137" y="165"/>
                </a:cubicBezTo>
                <a:cubicBezTo>
                  <a:pt x="106" y="134"/>
                  <a:pt x="106" y="134"/>
                  <a:pt x="106" y="134"/>
                </a:cubicBezTo>
                <a:cubicBezTo>
                  <a:pt x="94" y="121"/>
                  <a:pt x="94" y="121"/>
                  <a:pt x="94" y="121"/>
                </a:cubicBezTo>
                <a:cubicBezTo>
                  <a:pt x="94" y="121"/>
                  <a:pt x="94" y="121"/>
                  <a:pt x="94" y="121"/>
                </a:cubicBezTo>
                <a:cubicBezTo>
                  <a:pt x="90" y="118"/>
                  <a:pt x="90" y="118"/>
                  <a:pt x="90" y="118"/>
                </a:cubicBezTo>
                <a:cubicBezTo>
                  <a:pt x="92" y="111"/>
                  <a:pt x="98" y="85"/>
                  <a:pt x="128" y="55"/>
                </a:cubicBezTo>
                <a:cubicBezTo>
                  <a:pt x="159" y="24"/>
                  <a:pt x="209" y="9"/>
                  <a:pt x="247" y="8"/>
                </a:cubicBezTo>
                <a:cubicBezTo>
                  <a:pt x="246" y="46"/>
                  <a:pt x="231" y="96"/>
                  <a:pt x="200" y="127"/>
                </a:cubicBezTo>
                <a:close/>
                <a:moveTo>
                  <a:pt x="175" y="112"/>
                </a:moveTo>
                <a:cubicBezTo>
                  <a:pt x="175" y="112"/>
                  <a:pt x="175" y="112"/>
                  <a:pt x="175" y="112"/>
                </a:cubicBezTo>
                <a:cubicBezTo>
                  <a:pt x="193" y="112"/>
                  <a:pt x="207" y="98"/>
                  <a:pt x="207" y="80"/>
                </a:cubicBezTo>
                <a:cubicBezTo>
                  <a:pt x="207" y="62"/>
                  <a:pt x="193" y="48"/>
                  <a:pt x="175" y="48"/>
                </a:cubicBezTo>
                <a:cubicBezTo>
                  <a:pt x="175" y="48"/>
                  <a:pt x="175" y="48"/>
                  <a:pt x="175" y="48"/>
                </a:cubicBezTo>
                <a:cubicBezTo>
                  <a:pt x="157" y="48"/>
                  <a:pt x="143" y="62"/>
                  <a:pt x="143" y="80"/>
                </a:cubicBezTo>
                <a:cubicBezTo>
                  <a:pt x="143" y="89"/>
                  <a:pt x="146" y="97"/>
                  <a:pt x="152" y="103"/>
                </a:cubicBezTo>
                <a:cubicBezTo>
                  <a:pt x="158" y="109"/>
                  <a:pt x="166" y="112"/>
                  <a:pt x="175" y="112"/>
                </a:cubicBezTo>
                <a:close/>
                <a:moveTo>
                  <a:pt x="175" y="56"/>
                </a:moveTo>
                <a:cubicBezTo>
                  <a:pt x="188" y="56"/>
                  <a:pt x="199" y="67"/>
                  <a:pt x="199" y="80"/>
                </a:cubicBezTo>
                <a:cubicBezTo>
                  <a:pt x="199" y="93"/>
                  <a:pt x="188" y="104"/>
                  <a:pt x="175" y="104"/>
                </a:cubicBezTo>
                <a:cubicBezTo>
                  <a:pt x="175" y="104"/>
                  <a:pt x="175" y="104"/>
                  <a:pt x="175" y="104"/>
                </a:cubicBezTo>
                <a:cubicBezTo>
                  <a:pt x="169" y="104"/>
                  <a:pt x="163" y="102"/>
                  <a:pt x="158" y="97"/>
                </a:cubicBezTo>
                <a:cubicBezTo>
                  <a:pt x="153" y="92"/>
                  <a:pt x="151" y="86"/>
                  <a:pt x="151" y="80"/>
                </a:cubicBezTo>
                <a:cubicBezTo>
                  <a:pt x="151" y="67"/>
                  <a:pt x="162" y="56"/>
                  <a:pt x="175" y="56"/>
                </a:cubicBezTo>
                <a:close/>
              </a:path>
            </a:pathLst>
          </a:custGeom>
          <a:solidFill>
            <a:schemeClr val="accent3"/>
          </a:solidFill>
          <a:ln w="3175">
            <a:solidFill>
              <a:schemeClr val="accent3"/>
            </a:solidFill>
          </a:ln>
        </p:spPr>
        <p:txBody>
          <a:bodyPr vert="horz" wrap="square" lIns="91440" tIns="45720" rIns="91440" bIns="45720" numCol="1" anchor="t" anchorCtr="0" compatLnSpc="1">
            <a:prstTxWarp prst="textNoShape">
              <a:avLst/>
            </a:prstTxWarp>
          </a:bodyPr>
          <a:lstStyle/>
          <a:p>
            <a:endParaRPr lang="ru-RU"/>
          </a:p>
        </p:txBody>
      </p:sp>
      <p:sp>
        <p:nvSpPr>
          <p:cNvPr id="69" name="Oval 68">
            <a:extLst>
              <a:ext uri="{FF2B5EF4-FFF2-40B4-BE49-F238E27FC236}">
                <a16:creationId xmlns:a16="http://schemas.microsoft.com/office/drawing/2014/main" id="{FA051D93-507E-CF19-FEA9-3B85B4DDE6E4}"/>
              </a:ext>
            </a:extLst>
          </p:cNvPr>
          <p:cNvSpPr/>
          <p:nvPr/>
        </p:nvSpPr>
        <p:spPr>
          <a:xfrm>
            <a:off x="12192000" y="8056276"/>
            <a:ext cx="1423467" cy="1423467"/>
          </a:xfrm>
          <a:prstGeom prst="ellipse">
            <a:avLst/>
          </a:prstGeom>
          <a:solidFill>
            <a:schemeClr val="accent6"/>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0" name="Thumbs up!">
            <a:extLst>
              <a:ext uri="{FF2B5EF4-FFF2-40B4-BE49-F238E27FC236}">
                <a16:creationId xmlns:a16="http://schemas.microsoft.com/office/drawing/2014/main" id="{792098E0-60E3-8658-7DBD-EB813B521988}"/>
              </a:ext>
            </a:extLst>
          </p:cNvPr>
          <p:cNvSpPr>
            <a:spLocks noEditPoints="1"/>
          </p:cNvSpPr>
          <p:nvPr/>
        </p:nvSpPr>
        <p:spPr bwMode="auto">
          <a:xfrm>
            <a:off x="12539402" y="8353858"/>
            <a:ext cx="728663" cy="720725"/>
          </a:xfrm>
          <a:custGeom>
            <a:avLst/>
            <a:gdLst>
              <a:gd name="T0" fmla="*/ 206 w 254"/>
              <a:gd name="T1" fmla="*/ 228 h 252"/>
              <a:gd name="T2" fmla="*/ 250 w 254"/>
              <a:gd name="T3" fmla="*/ 116 h 252"/>
              <a:gd name="T4" fmla="*/ 250 w 254"/>
              <a:gd name="T5" fmla="*/ 108 h 252"/>
              <a:gd name="T6" fmla="*/ 159 w 254"/>
              <a:gd name="T7" fmla="*/ 79 h 252"/>
              <a:gd name="T8" fmla="*/ 138 w 254"/>
              <a:gd name="T9" fmla="*/ 4 h 252"/>
              <a:gd name="T10" fmla="*/ 97 w 254"/>
              <a:gd name="T11" fmla="*/ 28 h 252"/>
              <a:gd name="T12" fmla="*/ 24 w 254"/>
              <a:gd name="T13" fmla="*/ 86 h 252"/>
              <a:gd name="T14" fmla="*/ 11 w 254"/>
              <a:gd name="T15" fmla="*/ 129 h 252"/>
              <a:gd name="T16" fmla="*/ 11 w 254"/>
              <a:gd name="T17" fmla="*/ 169 h 252"/>
              <a:gd name="T18" fmla="*/ 11 w 254"/>
              <a:gd name="T19" fmla="*/ 208 h 252"/>
              <a:gd name="T20" fmla="*/ 24 w 254"/>
              <a:gd name="T21" fmla="*/ 252 h 252"/>
              <a:gd name="T22" fmla="*/ 176 w 254"/>
              <a:gd name="T23" fmla="*/ 236 h 252"/>
              <a:gd name="T24" fmla="*/ 254 w 254"/>
              <a:gd name="T25" fmla="*/ 232 h 252"/>
              <a:gd name="T26" fmla="*/ 198 w 254"/>
              <a:gd name="T27" fmla="*/ 228 h 252"/>
              <a:gd name="T28" fmla="*/ 168 w 254"/>
              <a:gd name="T29" fmla="*/ 232 h 252"/>
              <a:gd name="T30" fmla="*/ 24 w 254"/>
              <a:gd name="T31" fmla="*/ 244 h 252"/>
              <a:gd name="T32" fmla="*/ 24 w 254"/>
              <a:gd name="T33" fmla="*/ 212 h 252"/>
              <a:gd name="T34" fmla="*/ 44 w 254"/>
              <a:gd name="T35" fmla="*/ 208 h 252"/>
              <a:gd name="T36" fmla="*/ 24 w 254"/>
              <a:gd name="T37" fmla="*/ 204 h 252"/>
              <a:gd name="T38" fmla="*/ 24 w 254"/>
              <a:gd name="T39" fmla="*/ 173 h 252"/>
              <a:gd name="T40" fmla="*/ 44 w 254"/>
              <a:gd name="T41" fmla="*/ 169 h 252"/>
              <a:gd name="T42" fmla="*/ 24 w 254"/>
              <a:gd name="T43" fmla="*/ 165 h 252"/>
              <a:gd name="T44" fmla="*/ 24 w 254"/>
              <a:gd name="T45" fmla="*/ 133 h 252"/>
              <a:gd name="T46" fmla="*/ 44 w 254"/>
              <a:gd name="T47" fmla="*/ 129 h 252"/>
              <a:gd name="T48" fmla="*/ 24 w 254"/>
              <a:gd name="T49" fmla="*/ 125 h 252"/>
              <a:gd name="T50" fmla="*/ 24 w 254"/>
              <a:gd name="T51" fmla="*/ 94 h 252"/>
              <a:gd name="T52" fmla="*/ 108 w 254"/>
              <a:gd name="T53" fmla="*/ 93 h 252"/>
              <a:gd name="T54" fmla="*/ 111 w 254"/>
              <a:gd name="T55" fmla="*/ 88 h 252"/>
              <a:gd name="T56" fmla="*/ 105 w 254"/>
              <a:gd name="T57" fmla="*/ 31 h 252"/>
              <a:gd name="T58" fmla="*/ 130 w 254"/>
              <a:gd name="T59" fmla="*/ 46 h 252"/>
              <a:gd name="T60" fmla="*/ 172 w 254"/>
              <a:gd name="T61" fmla="*/ 112 h 252"/>
              <a:gd name="T62" fmla="*/ 198 w 254"/>
              <a:gd name="T63" fmla="*/ 116 h 252"/>
              <a:gd name="T64" fmla="*/ 226 w 254"/>
              <a:gd name="T65" fmla="*/ 208 h 252"/>
              <a:gd name="T66" fmla="*/ 234 w 254"/>
              <a:gd name="T67" fmla="*/ 208 h 252"/>
              <a:gd name="T68" fmla="*/ 226 w 254"/>
              <a:gd name="T69" fmla="*/ 20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 h="252">
                <a:moveTo>
                  <a:pt x="250" y="228"/>
                </a:moveTo>
                <a:cubicBezTo>
                  <a:pt x="206" y="228"/>
                  <a:pt x="206" y="228"/>
                  <a:pt x="206" y="228"/>
                </a:cubicBezTo>
                <a:cubicBezTo>
                  <a:pt x="206" y="116"/>
                  <a:pt x="206" y="116"/>
                  <a:pt x="206" y="116"/>
                </a:cubicBezTo>
                <a:cubicBezTo>
                  <a:pt x="250" y="116"/>
                  <a:pt x="250" y="116"/>
                  <a:pt x="250" y="116"/>
                </a:cubicBezTo>
                <a:cubicBezTo>
                  <a:pt x="252" y="116"/>
                  <a:pt x="254" y="114"/>
                  <a:pt x="254" y="112"/>
                </a:cubicBezTo>
                <a:cubicBezTo>
                  <a:pt x="254" y="110"/>
                  <a:pt x="252" y="108"/>
                  <a:pt x="250" y="108"/>
                </a:cubicBezTo>
                <a:cubicBezTo>
                  <a:pt x="179" y="108"/>
                  <a:pt x="179" y="108"/>
                  <a:pt x="179" y="108"/>
                </a:cubicBezTo>
                <a:cubicBezTo>
                  <a:pt x="178" y="97"/>
                  <a:pt x="168" y="88"/>
                  <a:pt x="159" y="79"/>
                </a:cubicBezTo>
                <a:cubicBezTo>
                  <a:pt x="149" y="69"/>
                  <a:pt x="138" y="58"/>
                  <a:pt x="138" y="46"/>
                </a:cubicBezTo>
                <a:cubicBezTo>
                  <a:pt x="138" y="4"/>
                  <a:pt x="138" y="4"/>
                  <a:pt x="138" y="4"/>
                </a:cubicBezTo>
                <a:cubicBezTo>
                  <a:pt x="138" y="2"/>
                  <a:pt x="136" y="0"/>
                  <a:pt x="134" y="0"/>
                </a:cubicBezTo>
                <a:cubicBezTo>
                  <a:pt x="118" y="0"/>
                  <a:pt x="105" y="10"/>
                  <a:pt x="97" y="28"/>
                </a:cubicBezTo>
                <a:cubicBezTo>
                  <a:pt x="90" y="45"/>
                  <a:pt x="89" y="70"/>
                  <a:pt x="99" y="86"/>
                </a:cubicBezTo>
                <a:cubicBezTo>
                  <a:pt x="24" y="86"/>
                  <a:pt x="24" y="86"/>
                  <a:pt x="24" y="86"/>
                </a:cubicBezTo>
                <a:cubicBezTo>
                  <a:pt x="11" y="86"/>
                  <a:pt x="0" y="96"/>
                  <a:pt x="0" y="109"/>
                </a:cubicBezTo>
                <a:cubicBezTo>
                  <a:pt x="0" y="118"/>
                  <a:pt x="4" y="125"/>
                  <a:pt x="11" y="129"/>
                </a:cubicBezTo>
                <a:cubicBezTo>
                  <a:pt x="4" y="133"/>
                  <a:pt x="0" y="141"/>
                  <a:pt x="0" y="149"/>
                </a:cubicBezTo>
                <a:cubicBezTo>
                  <a:pt x="0" y="157"/>
                  <a:pt x="4" y="165"/>
                  <a:pt x="11" y="169"/>
                </a:cubicBezTo>
                <a:cubicBezTo>
                  <a:pt x="4" y="173"/>
                  <a:pt x="0" y="180"/>
                  <a:pt x="0" y="189"/>
                </a:cubicBezTo>
                <a:cubicBezTo>
                  <a:pt x="0" y="197"/>
                  <a:pt x="4" y="204"/>
                  <a:pt x="11" y="208"/>
                </a:cubicBezTo>
                <a:cubicBezTo>
                  <a:pt x="4" y="213"/>
                  <a:pt x="0" y="220"/>
                  <a:pt x="0" y="228"/>
                </a:cubicBezTo>
                <a:cubicBezTo>
                  <a:pt x="0" y="241"/>
                  <a:pt x="11" y="252"/>
                  <a:pt x="24" y="252"/>
                </a:cubicBezTo>
                <a:cubicBezTo>
                  <a:pt x="157" y="252"/>
                  <a:pt x="157" y="252"/>
                  <a:pt x="157" y="252"/>
                </a:cubicBezTo>
                <a:cubicBezTo>
                  <a:pt x="167" y="252"/>
                  <a:pt x="174" y="244"/>
                  <a:pt x="176" y="236"/>
                </a:cubicBezTo>
                <a:cubicBezTo>
                  <a:pt x="250" y="236"/>
                  <a:pt x="250" y="236"/>
                  <a:pt x="250" y="236"/>
                </a:cubicBezTo>
                <a:cubicBezTo>
                  <a:pt x="252" y="236"/>
                  <a:pt x="254" y="234"/>
                  <a:pt x="254" y="232"/>
                </a:cubicBezTo>
                <a:cubicBezTo>
                  <a:pt x="254" y="230"/>
                  <a:pt x="252" y="228"/>
                  <a:pt x="250" y="228"/>
                </a:cubicBezTo>
                <a:close/>
                <a:moveTo>
                  <a:pt x="198" y="228"/>
                </a:moveTo>
                <a:cubicBezTo>
                  <a:pt x="172" y="228"/>
                  <a:pt x="172" y="228"/>
                  <a:pt x="172" y="228"/>
                </a:cubicBezTo>
                <a:cubicBezTo>
                  <a:pt x="170" y="228"/>
                  <a:pt x="168" y="230"/>
                  <a:pt x="168" y="232"/>
                </a:cubicBezTo>
                <a:cubicBezTo>
                  <a:pt x="168" y="237"/>
                  <a:pt x="165" y="244"/>
                  <a:pt x="157" y="244"/>
                </a:cubicBezTo>
                <a:cubicBezTo>
                  <a:pt x="24" y="244"/>
                  <a:pt x="24" y="244"/>
                  <a:pt x="24" y="244"/>
                </a:cubicBezTo>
                <a:cubicBezTo>
                  <a:pt x="15" y="244"/>
                  <a:pt x="8" y="237"/>
                  <a:pt x="8" y="228"/>
                </a:cubicBezTo>
                <a:cubicBezTo>
                  <a:pt x="8" y="219"/>
                  <a:pt x="15" y="212"/>
                  <a:pt x="24" y="212"/>
                </a:cubicBezTo>
                <a:cubicBezTo>
                  <a:pt x="40" y="212"/>
                  <a:pt x="40" y="212"/>
                  <a:pt x="40" y="212"/>
                </a:cubicBezTo>
                <a:cubicBezTo>
                  <a:pt x="42" y="212"/>
                  <a:pt x="44" y="211"/>
                  <a:pt x="44" y="208"/>
                </a:cubicBezTo>
                <a:cubicBezTo>
                  <a:pt x="44" y="206"/>
                  <a:pt x="42" y="204"/>
                  <a:pt x="40" y="204"/>
                </a:cubicBezTo>
                <a:cubicBezTo>
                  <a:pt x="24" y="204"/>
                  <a:pt x="24" y="204"/>
                  <a:pt x="24" y="204"/>
                </a:cubicBezTo>
                <a:cubicBezTo>
                  <a:pt x="15" y="204"/>
                  <a:pt x="8" y="197"/>
                  <a:pt x="8" y="189"/>
                </a:cubicBezTo>
                <a:cubicBezTo>
                  <a:pt x="8" y="180"/>
                  <a:pt x="15" y="173"/>
                  <a:pt x="24" y="173"/>
                </a:cubicBezTo>
                <a:cubicBezTo>
                  <a:pt x="40" y="173"/>
                  <a:pt x="40" y="173"/>
                  <a:pt x="40" y="173"/>
                </a:cubicBezTo>
                <a:cubicBezTo>
                  <a:pt x="42" y="173"/>
                  <a:pt x="44" y="171"/>
                  <a:pt x="44" y="169"/>
                </a:cubicBezTo>
                <a:cubicBezTo>
                  <a:pt x="44" y="167"/>
                  <a:pt x="42" y="165"/>
                  <a:pt x="40" y="165"/>
                </a:cubicBezTo>
                <a:cubicBezTo>
                  <a:pt x="24" y="165"/>
                  <a:pt x="24" y="165"/>
                  <a:pt x="24" y="165"/>
                </a:cubicBezTo>
                <a:cubicBezTo>
                  <a:pt x="15" y="165"/>
                  <a:pt x="8" y="158"/>
                  <a:pt x="8" y="149"/>
                </a:cubicBezTo>
                <a:cubicBezTo>
                  <a:pt x="8" y="140"/>
                  <a:pt x="15" y="133"/>
                  <a:pt x="24" y="133"/>
                </a:cubicBezTo>
                <a:cubicBezTo>
                  <a:pt x="40" y="133"/>
                  <a:pt x="40" y="133"/>
                  <a:pt x="40" y="133"/>
                </a:cubicBezTo>
                <a:cubicBezTo>
                  <a:pt x="42" y="133"/>
                  <a:pt x="44" y="131"/>
                  <a:pt x="44" y="129"/>
                </a:cubicBezTo>
                <a:cubicBezTo>
                  <a:pt x="44" y="127"/>
                  <a:pt x="42" y="125"/>
                  <a:pt x="40" y="125"/>
                </a:cubicBezTo>
                <a:cubicBezTo>
                  <a:pt x="24" y="125"/>
                  <a:pt x="24" y="125"/>
                  <a:pt x="24" y="125"/>
                </a:cubicBezTo>
                <a:cubicBezTo>
                  <a:pt x="15" y="125"/>
                  <a:pt x="8" y="118"/>
                  <a:pt x="8" y="109"/>
                </a:cubicBezTo>
                <a:cubicBezTo>
                  <a:pt x="8" y="101"/>
                  <a:pt x="15" y="94"/>
                  <a:pt x="24" y="94"/>
                </a:cubicBezTo>
                <a:cubicBezTo>
                  <a:pt x="107" y="94"/>
                  <a:pt x="107" y="94"/>
                  <a:pt x="107" y="94"/>
                </a:cubicBezTo>
                <a:cubicBezTo>
                  <a:pt x="107" y="94"/>
                  <a:pt x="108" y="94"/>
                  <a:pt x="108" y="93"/>
                </a:cubicBezTo>
                <a:cubicBezTo>
                  <a:pt x="109" y="93"/>
                  <a:pt x="110" y="92"/>
                  <a:pt x="111" y="91"/>
                </a:cubicBezTo>
                <a:cubicBezTo>
                  <a:pt x="111" y="90"/>
                  <a:pt x="111" y="89"/>
                  <a:pt x="111" y="88"/>
                </a:cubicBezTo>
                <a:cubicBezTo>
                  <a:pt x="110" y="88"/>
                  <a:pt x="110" y="87"/>
                  <a:pt x="110" y="87"/>
                </a:cubicBezTo>
                <a:cubicBezTo>
                  <a:pt x="99" y="76"/>
                  <a:pt x="97" y="51"/>
                  <a:pt x="105" y="31"/>
                </a:cubicBezTo>
                <a:cubicBezTo>
                  <a:pt x="108" y="23"/>
                  <a:pt x="116" y="10"/>
                  <a:pt x="130" y="8"/>
                </a:cubicBezTo>
                <a:cubicBezTo>
                  <a:pt x="130" y="46"/>
                  <a:pt x="130" y="46"/>
                  <a:pt x="130" y="46"/>
                </a:cubicBezTo>
                <a:cubicBezTo>
                  <a:pt x="130" y="62"/>
                  <a:pt x="142" y="73"/>
                  <a:pt x="153" y="84"/>
                </a:cubicBezTo>
                <a:cubicBezTo>
                  <a:pt x="163" y="94"/>
                  <a:pt x="172" y="102"/>
                  <a:pt x="172" y="112"/>
                </a:cubicBezTo>
                <a:cubicBezTo>
                  <a:pt x="172" y="114"/>
                  <a:pt x="174" y="116"/>
                  <a:pt x="176" y="116"/>
                </a:cubicBezTo>
                <a:cubicBezTo>
                  <a:pt x="198" y="116"/>
                  <a:pt x="198" y="116"/>
                  <a:pt x="198" y="116"/>
                </a:cubicBezTo>
                <a:lnTo>
                  <a:pt x="198" y="228"/>
                </a:lnTo>
                <a:close/>
                <a:moveTo>
                  <a:pt x="226" y="208"/>
                </a:moveTo>
                <a:cubicBezTo>
                  <a:pt x="226" y="210"/>
                  <a:pt x="228" y="212"/>
                  <a:pt x="230" y="212"/>
                </a:cubicBezTo>
                <a:cubicBezTo>
                  <a:pt x="232" y="212"/>
                  <a:pt x="234" y="210"/>
                  <a:pt x="234" y="208"/>
                </a:cubicBezTo>
                <a:cubicBezTo>
                  <a:pt x="234" y="206"/>
                  <a:pt x="232" y="204"/>
                  <a:pt x="230" y="204"/>
                </a:cubicBezTo>
                <a:cubicBezTo>
                  <a:pt x="228" y="204"/>
                  <a:pt x="226" y="206"/>
                  <a:pt x="226" y="208"/>
                </a:cubicBezTo>
                <a:close/>
              </a:path>
            </a:pathLst>
          </a:custGeom>
          <a:solidFill>
            <a:schemeClr val="accent4"/>
          </a:solidFill>
          <a:ln w="3175">
            <a:solidFill>
              <a:schemeClr val="accent4"/>
            </a:solidFill>
          </a:ln>
        </p:spPr>
        <p:txBody>
          <a:bodyPr vert="horz" wrap="square" lIns="91440" tIns="45720" rIns="91440" bIns="45720" numCol="1" anchor="t" anchorCtr="0" compatLnSpc="1">
            <a:prstTxWarp prst="textNoShape">
              <a:avLst/>
            </a:prstTxWarp>
          </a:bodyPr>
          <a:lstStyle/>
          <a:p>
            <a:endParaRPr lang="ru-RU"/>
          </a:p>
        </p:txBody>
      </p:sp>
      <p:sp>
        <p:nvSpPr>
          <p:cNvPr id="71" name="Oval 70">
            <a:extLst>
              <a:ext uri="{FF2B5EF4-FFF2-40B4-BE49-F238E27FC236}">
                <a16:creationId xmlns:a16="http://schemas.microsoft.com/office/drawing/2014/main" id="{FE36093B-EA4D-CD45-8652-0FC936594AED}"/>
              </a:ext>
            </a:extLst>
          </p:cNvPr>
          <p:cNvSpPr/>
          <p:nvPr/>
        </p:nvSpPr>
        <p:spPr>
          <a:xfrm>
            <a:off x="12192000" y="10044797"/>
            <a:ext cx="1423467" cy="1423467"/>
          </a:xfrm>
          <a:prstGeom prst="ellipse">
            <a:avLst/>
          </a:prstGeom>
          <a:solidFill>
            <a:schemeClr val="accent3"/>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2" name="Head with line graph">
            <a:extLst>
              <a:ext uri="{FF2B5EF4-FFF2-40B4-BE49-F238E27FC236}">
                <a16:creationId xmlns:a16="http://schemas.microsoft.com/office/drawing/2014/main" id="{F73EE2ED-D532-341E-7781-DF67D8570629}"/>
              </a:ext>
            </a:extLst>
          </p:cNvPr>
          <p:cNvSpPr>
            <a:spLocks noEditPoints="1"/>
          </p:cNvSpPr>
          <p:nvPr/>
        </p:nvSpPr>
        <p:spPr bwMode="auto">
          <a:xfrm>
            <a:off x="12537814" y="10390450"/>
            <a:ext cx="731838" cy="731838"/>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chemeClr val="tx2"/>
          </a:solidFill>
          <a:ln w="3175">
            <a:solidFill>
              <a:schemeClr val="tx2"/>
            </a:solidFill>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9972065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84534DD-699C-CF60-1014-6736650EDB8B}"/>
              </a:ext>
            </a:extLst>
          </p:cNvPr>
          <p:cNvGraphicFramePr>
            <a:graphicFrameLocks noGrp="1"/>
          </p:cNvGraphicFramePr>
          <p:nvPr>
            <p:extLst>
              <p:ext uri="{D42A27DB-BD31-4B8C-83A1-F6EECF244321}">
                <p14:modId xmlns:p14="http://schemas.microsoft.com/office/powerpoint/2010/main" val="1366642016"/>
              </p:ext>
            </p:extLst>
          </p:nvPr>
        </p:nvGraphicFramePr>
        <p:xfrm>
          <a:off x="-33614" y="5840956"/>
          <a:ext cx="24417616" cy="6370064"/>
        </p:xfrm>
        <a:graphic>
          <a:graphicData uri="http://schemas.openxmlformats.org/drawingml/2006/table">
            <a:tbl>
              <a:tblPr firstRow="1" bandRow="1">
                <a:tableStyleId>{5940675A-B579-460E-94D1-54222C63F5DA}</a:tableStyleId>
              </a:tblPr>
              <a:tblGrid>
                <a:gridCol w="6104404">
                  <a:extLst>
                    <a:ext uri="{9D8B030D-6E8A-4147-A177-3AD203B41FA5}">
                      <a16:colId xmlns:a16="http://schemas.microsoft.com/office/drawing/2014/main" val="1354384239"/>
                    </a:ext>
                  </a:extLst>
                </a:gridCol>
                <a:gridCol w="6104404">
                  <a:extLst>
                    <a:ext uri="{9D8B030D-6E8A-4147-A177-3AD203B41FA5}">
                      <a16:colId xmlns:a16="http://schemas.microsoft.com/office/drawing/2014/main" val="1399526441"/>
                    </a:ext>
                  </a:extLst>
                </a:gridCol>
                <a:gridCol w="6104404">
                  <a:extLst>
                    <a:ext uri="{9D8B030D-6E8A-4147-A177-3AD203B41FA5}">
                      <a16:colId xmlns:a16="http://schemas.microsoft.com/office/drawing/2014/main" val="3489606409"/>
                    </a:ext>
                  </a:extLst>
                </a:gridCol>
                <a:gridCol w="6104404">
                  <a:extLst>
                    <a:ext uri="{9D8B030D-6E8A-4147-A177-3AD203B41FA5}">
                      <a16:colId xmlns:a16="http://schemas.microsoft.com/office/drawing/2014/main" val="709077347"/>
                    </a:ext>
                  </a:extLst>
                </a:gridCol>
              </a:tblGrid>
              <a:tr h="6370064">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90000"/>
                        <a:lumOff val="1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endParaRPr lang="en-US" dirty="0">
                        <a:solidFill>
                          <a:srgbClr val="FCCE8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283202159"/>
                  </a:ext>
                </a:extLst>
              </a:tr>
            </a:tbl>
          </a:graphicData>
        </a:graphic>
      </p:graphicFrame>
      <p:sp>
        <p:nvSpPr>
          <p:cNvPr id="19" name="ADD SUBTITLE HERE">
            <a:extLst>
              <a:ext uri="{FF2B5EF4-FFF2-40B4-BE49-F238E27FC236}">
                <a16:creationId xmlns:a16="http://schemas.microsoft.com/office/drawing/2014/main" id="{2376B539-B3D6-275D-C1EC-165C27318838}"/>
              </a:ext>
            </a:extLst>
          </p:cNvPr>
          <p:cNvSpPr txBox="1"/>
          <p:nvPr/>
        </p:nvSpPr>
        <p:spPr>
          <a:xfrm>
            <a:off x="1354594" y="2512436"/>
            <a:ext cx="5176754"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300" b="0" spc="644">
                <a:solidFill>
                  <a:srgbClr val="FFFFFF"/>
                </a:solidFill>
                <a:latin typeface="FNBSans-Light"/>
                <a:ea typeface="FNBSans-Light"/>
                <a:cs typeface="FNBSans-Light"/>
                <a:sym typeface="FNBSans-Light"/>
              </a:defRPr>
            </a:lvl1pPr>
          </a:lstStyle>
          <a:p>
            <a:r>
              <a:rPr lang="en-US" sz="4400" dirty="0"/>
              <a:t>A CAREER PATH</a:t>
            </a:r>
            <a:endParaRPr sz="4400" dirty="0"/>
          </a:p>
        </p:txBody>
      </p:sp>
      <p:sp>
        <p:nvSpPr>
          <p:cNvPr id="25" name="Slide subheading or short intro paragraph comes here. Lorem ipsum dolor sit amet quod dicam cu qui">
            <a:extLst>
              <a:ext uri="{FF2B5EF4-FFF2-40B4-BE49-F238E27FC236}">
                <a16:creationId xmlns:a16="http://schemas.microsoft.com/office/drawing/2014/main" id="{88D16018-83F5-80E8-2176-68EAD7DA0E97}"/>
              </a:ext>
            </a:extLst>
          </p:cNvPr>
          <p:cNvSpPr txBox="1"/>
          <p:nvPr/>
        </p:nvSpPr>
        <p:spPr>
          <a:xfrm>
            <a:off x="1455575" y="1504980"/>
            <a:ext cx="21472850" cy="169533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algn="ctr">
              <a:defRPr sz="6100" b="0">
                <a:solidFill>
                  <a:srgbClr val="FFFFFF"/>
                </a:solidFill>
                <a:latin typeface="FNBSans-Bold"/>
                <a:ea typeface="FNBSans-Bold"/>
                <a:cs typeface="FNBSans-Bold"/>
                <a:sym typeface="FNBSans-Bold"/>
              </a:defRPr>
            </a:pPr>
            <a:r>
              <a:rPr lang="en-US" sz="11500" dirty="0">
                <a:solidFill>
                  <a:schemeClr val="tx1"/>
                </a:solidFill>
                <a:latin typeface="FNB Sans Light" panose="02000000000000000000" pitchFamily="2" charset="0"/>
              </a:rPr>
              <a:t>Ingredients to succeed</a:t>
            </a:r>
          </a:p>
        </p:txBody>
      </p:sp>
      <p:sp>
        <p:nvSpPr>
          <p:cNvPr id="26" name="Text Placeholder 2">
            <a:extLst>
              <a:ext uri="{FF2B5EF4-FFF2-40B4-BE49-F238E27FC236}">
                <a16:creationId xmlns:a16="http://schemas.microsoft.com/office/drawing/2014/main" id="{0C7998A0-6889-DA2C-921B-EB3D863AE220}"/>
              </a:ext>
            </a:extLst>
          </p:cNvPr>
          <p:cNvSpPr txBox="1">
            <a:spLocks/>
          </p:cNvSpPr>
          <p:nvPr/>
        </p:nvSpPr>
        <p:spPr>
          <a:xfrm>
            <a:off x="1567545" y="3597573"/>
            <a:ext cx="21248911" cy="140617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ctr">
              <a:lnSpc>
                <a:spcPct val="100000"/>
              </a:lnSpc>
            </a:pPr>
            <a:r>
              <a:rPr lang="en-GB" sz="4800" b="0" dirty="0">
                <a:latin typeface="FNB Sans Light" panose="02000000000000000000" pitchFamily="2" charset="0"/>
              </a:rPr>
              <a:t>Development programme focus.</a:t>
            </a:r>
            <a:br>
              <a:rPr lang="en-GB" sz="4800" b="0" dirty="0">
                <a:latin typeface="FNB Sans Light" panose="02000000000000000000" pitchFamily="2" charset="0"/>
              </a:rPr>
            </a:br>
            <a:r>
              <a:rPr lang="en-GB" sz="4800" b="0" dirty="0">
                <a:latin typeface="FNB Sans Light" panose="02000000000000000000" pitchFamily="2" charset="0"/>
              </a:rPr>
              <a:t>Future League Programme.</a:t>
            </a:r>
          </a:p>
        </p:txBody>
      </p:sp>
      <p:pic>
        <p:nvPicPr>
          <p:cNvPr id="5" name="Graphic 4">
            <a:extLst>
              <a:ext uri="{FF2B5EF4-FFF2-40B4-BE49-F238E27FC236}">
                <a16:creationId xmlns:a16="http://schemas.microsoft.com/office/drawing/2014/main" id="{FB3C651E-5641-C647-9D52-CC3D8A7D95F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7266" y="6457346"/>
            <a:ext cx="3822566" cy="3822566"/>
          </a:xfrm>
          <a:prstGeom prst="rect">
            <a:avLst/>
          </a:prstGeom>
        </p:spPr>
      </p:pic>
      <p:pic>
        <p:nvPicPr>
          <p:cNvPr id="7" name="Graphic 6">
            <a:extLst>
              <a:ext uri="{FF2B5EF4-FFF2-40B4-BE49-F238E27FC236}">
                <a16:creationId xmlns:a16="http://schemas.microsoft.com/office/drawing/2014/main" id="{691AF4ED-B000-63B1-1075-6D1006D72D7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00380" y="6463995"/>
            <a:ext cx="3822566" cy="3822566"/>
          </a:xfrm>
          <a:prstGeom prst="rect">
            <a:avLst/>
          </a:prstGeom>
        </p:spPr>
      </p:pic>
      <p:pic>
        <p:nvPicPr>
          <p:cNvPr id="13" name="Graphic 12">
            <a:extLst>
              <a:ext uri="{FF2B5EF4-FFF2-40B4-BE49-F238E27FC236}">
                <a16:creationId xmlns:a16="http://schemas.microsoft.com/office/drawing/2014/main" id="{E6B807AF-C51E-9AD7-3295-9CA13E8319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032912" y="6352683"/>
            <a:ext cx="3822566" cy="3822566"/>
          </a:xfrm>
          <a:prstGeom prst="rect">
            <a:avLst/>
          </a:prstGeom>
        </p:spPr>
      </p:pic>
      <p:pic>
        <p:nvPicPr>
          <p:cNvPr id="20" name="Graphic 19">
            <a:extLst>
              <a:ext uri="{FF2B5EF4-FFF2-40B4-BE49-F238E27FC236}">
                <a16:creationId xmlns:a16="http://schemas.microsoft.com/office/drawing/2014/main" id="{3FCDCD33-D094-0557-3CE1-E154C02D470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4008233" y="6352683"/>
            <a:ext cx="3822567" cy="3822567"/>
          </a:xfrm>
          <a:prstGeom prst="rect">
            <a:avLst/>
          </a:prstGeom>
        </p:spPr>
      </p:pic>
      <p:sp>
        <p:nvSpPr>
          <p:cNvPr id="32" name="Rectangle 31">
            <a:extLst>
              <a:ext uri="{FF2B5EF4-FFF2-40B4-BE49-F238E27FC236}">
                <a16:creationId xmlns:a16="http://schemas.microsoft.com/office/drawing/2014/main" id="{AD6D2E89-3134-2CAE-74C6-AB60326DABF2}"/>
              </a:ext>
            </a:extLst>
          </p:cNvPr>
          <p:cNvSpPr/>
          <p:nvPr/>
        </p:nvSpPr>
        <p:spPr>
          <a:xfrm>
            <a:off x="6724002" y="9900682"/>
            <a:ext cx="4258838" cy="1754326"/>
          </a:xfrm>
          <a:prstGeom prst="rect">
            <a:avLst/>
          </a:prstGeom>
        </p:spPr>
        <p:txBody>
          <a:bodyPr wrap="square" anchor="ctr">
            <a:spAutoFit/>
          </a:bodyPr>
          <a:lstStyle/>
          <a:p>
            <a:pPr lvl="0" algn="l"/>
            <a:r>
              <a:rPr lang="en-GB" sz="3600" b="0" spc="300" dirty="0">
                <a:solidFill>
                  <a:schemeClr val="tx2"/>
                </a:solidFill>
                <a:highlight>
                  <a:srgbClr val="67DADD"/>
                </a:highlight>
                <a:latin typeface="FNB Sans Light" panose="02000000000000000000" pitchFamily="2" charset="0"/>
              </a:rPr>
              <a:t>SELF INSIGHT AND CAREER MANAGEMENT</a:t>
            </a:r>
          </a:p>
        </p:txBody>
      </p:sp>
      <p:sp>
        <p:nvSpPr>
          <p:cNvPr id="33" name="Rectangle 32">
            <a:extLst>
              <a:ext uri="{FF2B5EF4-FFF2-40B4-BE49-F238E27FC236}">
                <a16:creationId xmlns:a16="http://schemas.microsoft.com/office/drawing/2014/main" id="{D2594291-0FC5-69D0-6C1E-97D59537D808}"/>
              </a:ext>
            </a:extLst>
          </p:cNvPr>
          <p:cNvSpPr/>
          <p:nvPr/>
        </p:nvSpPr>
        <p:spPr>
          <a:xfrm>
            <a:off x="12830888" y="9900682"/>
            <a:ext cx="4999912" cy="1754326"/>
          </a:xfrm>
          <a:prstGeom prst="rect">
            <a:avLst/>
          </a:prstGeom>
        </p:spPr>
        <p:txBody>
          <a:bodyPr wrap="square" anchor="ctr">
            <a:spAutoFit/>
          </a:bodyPr>
          <a:lstStyle/>
          <a:p>
            <a:pPr lvl="0" algn="l"/>
            <a:r>
              <a:rPr lang="en-GB" sz="3600" b="0" spc="300" dirty="0">
                <a:solidFill>
                  <a:schemeClr val="accent4"/>
                </a:solidFill>
                <a:highlight>
                  <a:srgbClr val="FCCE8F"/>
                </a:highlight>
                <a:latin typeface="FNB Sans Light" panose="02000000000000000000" pitchFamily="2" charset="0"/>
              </a:rPr>
              <a:t>BUSINESS ACUMEN ACTION LEARNING PROJECTS</a:t>
            </a:r>
          </a:p>
        </p:txBody>
      </p:sp>
      <p:sp>
        <p:nvSpPr>
          <p:cNvPr id="34" name="Rectangle 33">
            <a:extLst>
              <a:ext uri="{FF2B5EF4-FFF2-40B4-BE49-F238E27FC236}">
                <a16:creationId xmlns:a16="http://schemas.microsoft.com/office/drawing/2014/main" id="{FE403731-3763-D73E-602C-E60BDE827245}"/>
              </a:ext>
            </a:extLst>
          </p:cNvPr>
          <p:cNvSpPr/>
          <p:nvPr/>
        </p:nvSpPr>
        <p:spPr>
          <a:xfrm>
            <a:off x="18807145" y="9900682"/>
            <a:ext cx="4999912" cy="1754326"/>
          </a:xfrm>
          <a:prstGeom prst="rect">
            <a:avLst/>
          </a:prstGeom>
        </p:spPr>
        <p:txBody>
          <a:bodyPr wrap="square" anchor="ctr">
            <a:spAutoFit/>
          </a:bodyPr>
          <a:lstStyle/>
          <a:p>
            <a:pPr lvl="0" algn="l"/>
            <a:r>
              <a:rPr lang="en-GB" sz="3600" b="0" spc="300" dirty="0">
                <a:solidFill>
                  <a:schemeClr val="bg1"/>
                </a:solidFill>
                <a:highlight>
                  <a:srgbClr val="F97610"/>
                </a:highlight>
                <a:latin typeface="FNB Sans Light" panose="02000000000000000000" pitchFamily="2" charset="0"/>
              </a:rPr>
              <a:t>PRESENTATION</a:t>
            </a:r>
            <a:br>
              <a:rPr lang="en-GB" sz="3600" b="0" spc="300" dirty="0">
                <a:solidFill>
                  <a:schemeClr val="bg1"/>
                </a:solidFill>
                <a:highlight>
                  <a:srgbClr val="F97610"/>
                </a:highlight>
                <a:latin typeface="FNB Sans Light" panose="02000000000000000000" pitchFamily="2" charset="0"/>
              </a:rPr>
            </a:br>
            <a:r>
              <a:rPr lang="en-GB" sz="3600" b="0" spc="300" dirty="0">
                <a:solidFill>
                  <a:schemeClr val="bg1"/>
                </a:solidFill>
                <a:highlight>
                  <a:srgbClr val="F97610"/>
                </a:highlight>
                <a:latin typeface="FNB Sans Light" panose="02000000000000000000" pitchFamily="2" charset="0"/>
              </a:rPr>
              <a:t>AND PROJECT MANAGEMENT SKILLS</a:t>
            </a:r>
          </a:p>
        </p:txBody>
      </p:sp>
      <p:sp>
        <p:nvSpPr>
          <p:cNvPr id="31" name="Rectangle 30">
            <a:extLst>
              <a:ext uri="{FF2B5EF4-FFF2-40B4-BE49-F238E27FC236}">
                <a16:creationId xmlns:a16="http://schemas.microsoft.com/office/drawing/2014/main" id="{703B9ADE-1A68-A19E-FBBA-3FBDFD7C5371}"/>
              </a:ext>
            </a:extLst>
          </p:cNvPr>
          <p:cNvSpPr/>
          <p:nvPr/>
        </p:nvSpPr>
        <p:spPr>
          <a:xfrm>
            <a:off x="551802" y="9900682"/>
            <a:ext cx="4258838" cy="1754326"/>
          </a:xfrm>
          <a:prstGeom prst="rect">
            <a:avLst/>
          </a:prstGeom>
        </p:spPr>
        <p:txBody>
          <a:bodyPr wrap="square" anchor="ctr">
            <a:spAutoFit/>
          </a:bodyPr>
          <a:lstStyle/>
          <a:p>
            <a:pPr lvl="0" algn="l"/>
            <a:r>
              <a:rPr lang="en-GB" sz="3600" b="0" spc="300" dirty="0">
                <a:solidFill>
                  <a:schemeClr val="bg1"/>
                </a:solidFill>
                <a:highlight>
                  <a:srgbClr val="4BC2C4"/>
                </a:highlight>
                <a:latin typeface="FNB Sans Light" panose="02000000000000000000" pitchFamily="2" charset="0"/>
              </a:rPr>
              <a:t>PERSONAL BRANDING AND NETWORKING</a:t>
            </a:r>
          </a:p>
        </p:txBody>
      </p:sp>
    </p:spTree>
    <p:extLst>
      <p:ext uri="{BB962C8B-B14F-4D97-AF65-F5344CB8AC3E}">
        <p14:creationId xmlns:p14="http://schemas.microsoft.com/office/powerpoint/2010/main" val="39872790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
          <p:cNvPicPr>
            <a:picLocks noChangeAspect="1"/>
          </p:cNvPicPr>
          <p:nvPr/>
        </p:nvPicPr>
        <p:blipFill rotWithShape="1">
          <a:blip r:embed="rId3" cstate="screen">
            <a:extLst>
              <a:ext uri="{28A0092B-C50C-407E-A947-70E740481C1C}">
                <a14:useLocalDpi xmlns:a14="http://schemas.microsoft.com/office/drawing/2010/main"/>
              </a:ext>
            </a:extLst>
          </a:blip>
          <a:srcRect t="-250"/>
          <a:stretch/>
        </p:blipFill>
        <p:spPr>
          <a:xfrm flipH="1">
            <a:off x="0" y="-30656"/>
            <a:ext cx="16262645" cy="12297733"/>
          </a:xfrm>
          <a:prstGeom prst="rect">
            <a:avLst/>
          </a:prstGeom>
          <a:ln w="12700">
            <a:miter lim="400000"/>
          </a:ln>
        </p:spPr>
      </p:pic>
      <p:sp>
        <p:nvSpPr>
          <p:cNvPr id="268" name="Rectangle"/>
          <p:cNvSpPr/>
          <p:nvPr/>
        </p:nvSpPr>
        <p:spPr>
          <a:xfrm>
            <a:off x="16229508" y="-25400"/>
            <a:ext cx="8154492" cy="12292477"/>
          </a:xfrm>
          <a:prstGeom prst="rect">
            <a:avLst/>
          </a:prstGeom>
          <a:solidFill>
            <a:schemeClr val="accent4"/>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8" name="Body copy goes here. Lorem ipsum dolor sit amet, quod dicam cu qui, purto facilis suavitate est ea.…"/>
          <p:cNvSpPr txBox="1"/>
          <p:nvPr/>
        </p:nvSpPr>
        <p:spPr>
          <a:xfrm>
            <a:off x="18513758" y="3167372"/>
            <a:ext cx="4787115"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l">
              <a:buSzPct val="100000"/>
              <a:defRPr sz="3100" b="0">
                <a:solidFill>
                  <a:srgbClr val="FFFFFF"/>
                </a:solidFill>
                <a:latin typeface="FNBSans-Light"/>
                <a:ea typeface="FNBSans-Light"/>
                <a:cs typeface="FNBSans-Light"/>
                <a:sym typeface="FNBSans-Light"/>
              </a:defRPr>
            </a:pPr>
            <a:r>
              <a:rPr lang="en-GB" sz="3600" dirty="0" err="1"/>
              <a:t>DataQuest</a:t>
            </a:r>
            <a:r>
              <a:rPr lang="en-GB" sz="3600" dirty="0"/>
              <a:t>: May 13 &amp; 14</a:t>
            </a:r>
          </a:p>
        </p:txBody>
      </p:sp>
      <p:sp>
        <p:nvSpPr>
          <p:cNvPr id="20" name="Body copy goes here. Lorem ipsum dolor sit amet, quod dicam cu qui, purto facilis suavitate est ea.…">
            <a:extLst>
              <a:ext uri="{FF2B5EF4-FFF2-40B4-BE49-F238E27FC236}">
                <a16:creationId xmlns:a16="http://schemas.microsoft.com/office/drawing/2014/main" id="{D691B3DB-5B50-CC0C-D461-FFD0C436B1A6}"/>
              </a:ext>
            </a:extLst>
          </p:cNvPr>
          <p:cNvSpPr txBox="1"/>
          <p:nvPr/>
        </p:nvSpPr>
        <p:spPr>
          <a:xfrm>
            <a:off x="18513759" y="4360804"/>
            <a:ext cx="4787114"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l">
              <a:buSzPct val="100000"/>
              <a:defRPr sz="3100" b="0">
                <a:solidFill>
                  <a:srgbClr val="FFFFFF"/>
                </a:solidFill>
                <a:latin typeface="FNBSans-Light"/>
                <a:ea typeface="FNBSans-Light"/>
                <a:cs typeface="FNBSans-Light"/>
                <a:sym typeface="FNBSans-Light"/>
              </a:defRPr>
            </a:pPr>
            <a:r>
              <a:rPr lang="en-GB" sz="3600" b="0" dirty="0">
                <a:solidFill>
                  <a:srgbClr val="FFFFFF"/>
                </a:solidFill>
                <a:latin typeface="FNBSans-Light"/>
              </a:rPr>
              <a:t>Future League Week &amp; Internships: July  8 - 11</a:t>
            </a:r>
          </a:p>
        </p:txBody>
      </p:sp>
      <p:sp>
        <p:nvSpPr>
          <p:cNvPr id="22" name="Body copy goes here. Lorem ipsum dolor sit amet, quod dicam cu qui, purto facilis suavitate est ea.…">
            <a:extLst>
              <a:ext uri="{FF2B5EF4-FFF2-40B4-BE49-F238E27FC236}">
                <a16:creationId xmlns:a16="http://schemas.microsoft.com/office/drawing/2014/main" id="{67C1F451-035A-C861-7636-2B07D1BB4999}"/>
              </a:ext>
            </a:extLst>
          </p:cNvPr>
          <p:cNvSpPr txBox="1"/>
          <p:nvPr/>
        </p:nvSpPr>
        <p:spPr>
          <a:xfrm>
            <a:off x="18513758" y="6108234"/>
            <a:ext cx="5364163" cy="176458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l">
              <a:buSzPct val="100000"/>
              <a:defRPr sz="3100" b="0">
                <a:solidFill>
                  <a:srgbClr val="FFFFFF"/>
                </a:solidFill>
                <a:latin typeface="FNBSans-Light"/>
                <a:ea typeface="FNBSans-Light"/>
                <a:cs typeface="FNBSans-Light"/>
                <a:sym typeface="FNBSans-Light"/>
              </a:defRPr>
            </a:pPr>
            <a:r>
              <a:rPr lang="en-GB" sz="3600" b="0" dirty="0">
                <a:solidFill>
                  <a:srgbClr val="FFFFFF"/>
                </a:solidFill>
                <a:latin typeface="FNB Sans Light" panose="02000000000000000000" pitchFamily="2" charset="0"/>
              </a:rPr>
              <a:t>Quantify your Future Internships: January 2024</a:t>
            </a:r>
          </a:p>
          <a:p>
            <a:pPr algn="l">
              <a:buSzPct val="100000"/>
              <a:defRPr sz="3100" b="0">
                <a:solidFill>
                  <a:srgbClr val="FFFFFF"/>
                </a:solidFill>
                <a:latin typeface="FNBSans-Light"/>
                <a:ea typeface="FNBSans-Light"/>
                <a:cs typeface="FNBSans-Light"/>
                <a:sym typeface="FNBSans-Light"/>
              </a:defRPr>
            </a:pPr>
            <a:r>
              <a:rPr lang="en-GB" sz="2800" dirty="0">
                <a:solidFill>
                  <a:srgbClr val="FFFFFF"/>
                </a:solidFill>
                <a:latin typeface="FNB Sans Light" panose="02000000000000000000" pitchFamily="2" charset="0"/>
              </a:rPr>
              <a:t>www.quantifyyourfuture.co.za </a:t>
            </a:r>
            <a:r>
              <a:rPr lang="en-GB" sz="3600" b="0" dirty="0">
                <a:solidFill>
                  <a:srgbClr val="FFFFFF"/>
                </a:solidFill>
                <a:latin typeface="FNB Sans Light" panose="02000000000000000000" pitchFamily="2" charset="0"/>
              </a:rPr>
              <a:t> </a:t>
            </a:r>
          </a:p>
        </p:txBody>
      </p:sp>
      <p:sp>
        <p:nvSpPr>
          <p:cNvPr id="23" name="Shape 2540">
            <a:extLst>
              <a:ext uri="{FF2B5EF4-FFF2-40B4-BE49-F238E27FC236}">
                <a16:creationId xmlns:a16="http://schemas.microsoft.com/office/drawing/2014/main" id="{B874CB4E-1F1D-A8AC-DD20-8908508860A7}"/>
              </a:ext>
            </a:extLst>
          </p:cNvPr>
          <p:cNvSpPr/>
          <p:nvPr/>
        </p:nvSpPr>
        <p:spPr>
          <a:xfrm>
            <a:off x="17468831" y="3167372"/>
            <a:ext cx="591101" cy="59110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6"/>
          </a:solidFill>
          <a:ln w="12700">
            <a:solidFill>
              <a:schemeClr val="accent6"/>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4" name="Shape 2540">
            <a:extLst>
              <a:ext uri="{FF2B5EF4-FFF2-40B4-BE49-F238E27FC236}">
                <a16:creationId xmlns:a16="http://schemas.microsoft.com/office/drawing/2014/main" id="{FF3789E8-0571-2158-6260-8F9BBADCE3CE}"/>
              </a:ext>
            </a:extLst>
          </p:cNvPr>
          <p:cNvSpPr/>
          <p:nvPr/>
        </p:nvSpPr>
        <p:spPr>
          <a:xfrm>
            <a:off x="17468831" y="4389984"/>
            <a:ext cx="591101" cy="59110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6"/>
          </a:solidFill>
          <a:ln w="12700">
            <a:solidFill>
              <a:schemeClr val="accent6"/>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5" name="Shape 2540">
            <a:extLst>
              <a:ext uri="{FF2B5EF4-FFF2-40B4-BE49-F238E27FC236}">
                <a16:creationId xmlns:a16="http://schemas.microsoft.com/office/drawing/2014/main" id="{3215F7A7-322B-7DE1-F25F-C7542C963C8A}"/>
              </a:ext>
            </a:extLst>
          </p:cNvPr>
          <p:cNvSpPr/>
          <p:nvPr/>
        </p:nvSpPr>
        <p:spPr>
          <a:xfrm>
            <a:off x="17468831" y="6127750"/>
            <a:ext cx="591101" cy="59110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6"/>
          </a:solidFill>
          <a:ln w="12700">
            <a:solidFill>
              <a:schemeClr val="accent6"/>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 name="Slide subheading or short intro paragraph comes here. Lorem ipsum dolor sit amet quod dicam cu qui">
            <a:extLst>
              <a:ext uri="{FF2B5EF4-FFF2-40B4-BE49-F238E27FC236}">
                <a16:creationId xmlns:a16="http://schemas.microsoft.com/office/drawing/2014/main" id="{827D2DCE-0196-5BA5-34FE-8141F92E4AD3}"/>
              </a:ext>
            </a:extLst>
          </p:cNvPr>
          <p:cNvSpPr txBox="1"/>
          <p:nvPr/>
        </p:nvSpPr>
        <p:spPr>
          <a:xfrm>
            <a:off x="1354594" y="7370832"/>
            <a:ext cx="10837406" cy="39251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90000"/>
              </a:lnSpc>
              <a:defRPr sz="3900" b="0">
                <a:solidFill>
                  <a:srgbClr val="009999"/>
                </a:solidFill>
                <a:latin typeface="FNBSans-Light"/>
                <a:ea typeface="FNBSans-Light"/>
                <a:cs typeface="FNBSans-Light"/>
                <a:sym typeface="FNBSans-Light"/>
              </a:defRPr>
            </a:lvl1pPr>
          </a:lstStyle>
          <a:p>
            <a:pPr>
              <a:defRPr sz="6100" b="0">
                <a:solidFill>
                  <a:srgbClr val="FFFFFF"/>
                </a:solidFill>
                <a:latin typeface="FNBSans-Bold"/>
                <a:ea typeface="FNBSans-Bold"/>
                <a:cs typeface="FNBSans-Bold"/>
                <a:sym typeface="FNBSans-Bold"/>
              </a:defRPr>
            </a:pPr>
            <a:r>
              <a:rPr lang="en-US" sz="13800" dirty="0">
                <a:solidFill>
                  <a:srgbClr val="FFFFFF"/>
                </a:solidFill>
                <a:latin typeface="FNB Sans Light" panose="02000000000000000000" pitchFamily="2" charset="0"/>
                <a:sym typeface="Helvetica Neue"/>
              </a:rPr>
              <a:t>Opportunities to participate</a:t>
            </a:r>
          </a:p>
        </p:txBody>
      </p:sp>
      <p:sp>
        <p:nvSpPr>
          <p:cNvPr id="4" name="Body copy goes here. Lorem ipsum dolor sit amet, quod dicam cu qui, purto facilis suavitate est ea.…">
            <a:extLst>
              <a:ext uri="{FF2B5EF4-FFF2-40B4-BE49-F238E27FC236}">
                <a16:creationId xmlns:a16="http://schemas.microsoft.com/office/drawing/2014/main" id="{FA9BA72E-41D4-FA6C-7A24-7303479F354E}"/>
              </a:ext>
            </a:extLst>
          </p:cNvPr>
          <p:cNvSpPr txBox="1"/>
          <p:nvPr/>
        </p:nvSpPr>
        <p:spPr>
          <a:xfrm>
            <a:off x="18513758" y="7841471"/>
            <a:ext cx="5364163"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l">
              <a:buSzPct val="100000"/>
              <a:defRPr sz="3100" b="0">
                <a:solidFill>
                  <a:srgbClr val="FFFFFF"/>
                </a:solidFill>
                <a:latin typeface="FNBSans-Light"/>
                <a:ea typeface="FNBSans-Light"/>
                <a:cs typeface="FNBSans-Light"/>
                <a:sym typeface="FNBSans-Light"/>
              </a:defRPr>
            </a:pPr>
            <a:r>
              <a:rPr lang="en-GB" sz="3600" b="0" dirty="0">
                <a:solidFill>
                  <a:srgbClr val="FFFFFF"/>
                </a:solidFill>
                <a:latin typeface="FNB Sans Light" panose="02000000000000000000" pitchFamily="2" charset="0"/>
              </a:rPr>
              <a:t>Innovation Showcase:</a:t>
            </a:r>
            <a:br>
              <a:rPr lang="en-GB" sz="3600" b="0" dirty="0">
                <a:solidFill>
                  <a:srgbClr val="FFFFFF"/>
                </a:solidFill>
                <a:latin typeface="FNB Sans Light" panose="02000000000000000000" pitchFamily="2" charset="0"/>
              </a:rPr>
            </a:br>
            <a:r>
              <a:rPr lang="en-GB" sz="3600" b="0" dirty="0">
                <a:solidFill>
                  <a:srgbClr val="FFFFFF"/>
                </a:solidFill>
                <a:latin typeface="FNB Sans Light" panose="02000000000000000000" pitchFamily="2" charset="0"/>
              </a:rPr>
              <a:t>October</a:t>
            </a:r>
          </a:p>
        </p:txBody>
      </p:sp>
      <p:sp>
        <p:nvSpPr>
          <p:cNvPr id="5" name="Shape 2540">
            <a:extLst>
              <a:ext uri="{FF2B5EF4-FFF2-40B4-BE49-F238E27FC236}">
                <a16:creationId xmlns:a16="http://schemas.microsoft.com/office/drawing/2014/main" id="{9C8FFB1D-EAE5-B68F-95A1-2D03CAC2E0CB}"/>
              </a:ext>
            </a:extLst>
          </p:cNvPr>
          <p:cNvSpPr/>
          <p:nvPr/>
        </p:nvSpPr>
        <p:spPr>
          <a:xfrm>
            <a:off x="17468831" y="7860987"/>
            <a:ext cx="591101" cy="59110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6"/>
          </a:solidFill>
          <a:ln w="12700">
            <a:solidFill>
              <a:schemeClr val="accent6"/>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178716537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46BBAFAA-3D86-8699-C2C4-DD1EAE4CEB6A}"/>
              </a:ext>
            </a:extLst>
          </p:cNvPr>
          <p:cNvSpPr/>
          <p:nvPr/>
        </p:nvSpPr>
        <p:spPr>
          <a:xfrm>
            <a:off x="0" y="-25400"/>
            <a:ext cx="24384000" cy="13741400"/>
          </a:xfrm>
          <a:prstGeom prst="rect">
            <a:avLst/>
          </a:prstGeom>
          <a:solidFill>
            <a:schemeClr val="accent1"/>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 name="TextBox 4">
            <a:extLst>
              <a:ext uri="{FF2B5EF4-FFF2-40B4-BE49-F238E27FC236}">
                <a16:creationId xmlns:a16="http://schemas.microsoft.com/office/drawing/2014/main" id="{922AD7D7-0E25-0E51-030D-C2635575729E}"/>
              </a:ext>
            </a:extLst>
          </p:cNvPr>
          <p:cNvSpPr txBox="1"/>
          <p:nvPr/>
        </p:nvSpPr>
        <p:spPr>
          <a:xfrm>
            <a:off x="2692408" y="5397878"/>
            <a:ext cx="18999182" cy="6108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800"/>
              </a:spcAft>
            </a:pPr>
            <a:r>
              <a:rPr lang="en-GB" sz="4000" b="0" dirty="0">
                <a:solidFill>
                  <a:schemeClr val="bg1"/>
                </a:solidFill>
                <a:latin typeface="FNB Sans Light" panose="02000000000000000000" pitchFamily="50" charset="0"/>
              </a:rPr>
              <a:t>“</a:t>
            </a:r>
            <a:r>
              <a:rPr lang="en-GB" sz="4000" b="0" dirty="0">
                <a:solidFill>
                  <a:schemeClr val="bg1"/>
                </a:solidFill>
                <a:effectLst/>
                <a:latin typeface="FNB Sans Light" panose="02000000000000000000" pitchFamily="50" charset="0"/>
                <a:ea typeface="Times New Roman" panose="02020603050405020304" pitchFamily="18" charset="0"/>
                <a:cs typeface="Calibri" panose="020F0502020204030204" pitchFamily="34" charset="0"/>
              </a:rPr>
              <a:t>Join FNB’s Grad Programme and get </a:t>
            </a:r>
            <a:r>
              <a:rPr lang="en-GB" sz="4000" b="0" dirty="0">
                <a:solidFill>
                  <a:schemeClr val="bg1"/>
                </a:solidFill>
                <a:effectLst/>
                <a:latin typeface="FNB Sans Light" panose="02000000000000000000" pitchFamily="50" charset="0"/>
                <a:ea typeface="Arial" panose="020B0604020202020204" pitchFamily="34" charset="0"/>
                <a:cs typeface="Times New Roman" panose="02020603050405020304" pitchFamily="18" charset="0"/>
              </a:rPr>
              <a:t>the hands-on support you need to navigate your own personal career path, challenge yourself, learn and make a positive difference to the people and world around you. Because at FNB, AI is driving the advancement and personalisation of banking, giving more South Africans the help they really need. </a:t>
            </a:r>
          </a:p>
          <a:p>
            <a:pPr marL="0" marR="0">
              <a:lnSpc>
                <a:spcPct val="115000"/>
              </a:lnSpc>
              <a:spcBef>
                <a:spcPts val="0"/>
              </a:spcBef>
              <a:spcAft>
                <a:spcPts val="800"/>
              </a:spcAft>
            </a:pPr>
            <a:endParaRPr lang="en-US" sz="54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r>
              <a:rPr lang="en-GB" sz="5400" dirty="0">
                <a:solidFill>
                  <a:schemeClr val="bg1"/>
                </a:solidFill>
                <a:effectLst/>
                <a:latin typeface="FNB Sans Light" panose="02000000000000000000" pitchFamily="50" charset="0"/>
                <a:ea typeface="Arial" panose="020B0604020202020204" pitchFamily="34" charset="0"/>
                <a:cs typeface="Times New Roman" panose="02020603050405020304" pitchFamily="18" charset="0"/>
              </a:rPr>
              <a:t>If you’re ready for the future, we’re ready for you.</a:t>
            </a:r>
            <a:endParaRPr lang="en-US" sz="5400" dirty="0">
              <a:solidFill>
                <a:schemeClr val="bg1"/>
              </a:solidFill>
              <a:effectLst/>
              <a:latin typeface="FNB Sans Light" panose="02000000000000000000" pitchFamily="50" charset="0"/>
              <a:ea typeface="Arial" panose="020B0604020202020204" pitchFamily="34" charset="0"/>
              <a:cs typeface="Times New Roman" panose="02020603050405020304" pitchFamily="18" charset="0"/>
            </a:endParaRPr>
          </a:p>
          <a:p>
            <a:pPr lvl="0" algn="ctr">
              <a:lnSpc>
                <a:spcPct val="125000"/>
              </a:lnSpc>
            </a:pPr>
            <a:endParaRPr lang="en-GB" sz="5400" dirty="0">
              <a:solidFill>
                <a:schemeClr val="bg1"/>
              </a:solidFill>
              <a:latin typeface="FNB Sans Regular" panose="02000000000000000000" pitchFamily="2" charset="0"/>
            </a:endParaRPr>
          </a:p>
        </p:txBody>
      </p:sp>
      <p:pic>
        <p:nvPicPr>
          <p:cNvPr id="6" name="Picture 5">
            <a:extLst>
              <a:ext uri="{FF2B5EF4-FFF2-40B4-BE49-F238E27FC236}">
                <a16:creationId xmlns:a16="http://schemas.microsoft.com/office/drawing/2014/main" id="{9C171B63-3D98-841A-BCDD-70F0567A888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511310" y="2036500"/>
            <a:ext cx="3361378" cy="3361378"/>
          </a:xfrm>
          <a:prstGeom prst="rect">
            <a:avLst/>
          </a:prstGeom>
        </p:spPr>
      </p:pic>
    </p:spTree>
    <p:extLst>
      <p:ext uri="{BB962C8B-B14F-4D97-AF65-F5344CB8AC3E}">
        <p14:creationId xmlns:p14="http://schemas.microsoft.com/office/powerpoint/2010/main" val="2031615369"/>
      </p:ext>
    </p:extLst>
  </p:cSld>
  <p:clrMapOvr>
    <a:masterClrMapping/>
  </p:clrMapOvr>
  <p:transition spd="med"/>
</p:sld>
</file>

<file path=ppt/theme/theme1.xml><?xml version="1.0" encoding="utf-8"?>
<a:theme xmlns:a="http://schemas.openxmlformats.org/drawingml/2006/main" name="White">
  <a:themeElements>
    <a:clrScheme name="FNB 2024">
      <a:dk1>
        <a:srgbClr val="000000"/>
      </a:dk1>
      <a:lt1>
        <a:srgbClr val="FFFFFF"/>
      </a:lt1>
      <a:dk2>
        <a:srgbClr val="005155"/>
      </a:dk2>
      <a:lt2>
        <a:srgbClr val="B7F3F5"/>
      </a:lt2>
      <a:accent1>
        <a:srgbClr val="00A9AC"/>
      </a:accent1>
      <a:accent2>
        <a:srgbClr val="4DC2C3"/>
      </a:accent2>
      <a:accent3>
        <a:srgbClr val="80D2D3"/>
      </a:accent3>
      <a:accent4>
        <a:srgbClr val="F97610"/>
      </a:accent4>
      <a:accent5>
        <a:srgbClr val="FA9D1E"/>
      </a:accent5>
      <a:accent6>
        <a:srgbClr val="FCCE8E"/>
      </a:accent6>
      <a:hlink>
        <a:srgbClr val="00A9AC"/>
      </a:hlink>
      <a:folHlink>
        <a:srgbClr val="FF9D1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481</TotalTime>
  <Words>421</Words>
  <Application>Microsoft Office PowerPoint</Application>
  <PresentationFormat>Custom</PresentationFormat>
  <Paragraphs>67</Paragraphs>
  <Slides>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FNB Sans Light</vt:lpstr>
      <vt:lpstr>FNBSans-Regular</vt:lpstr>
      <vt:lpstr>FNB Sans Regular</vt:lpstr>
      <vt:lpstr>Arial</vt:lpstr>
      <vt:lpstr>FNBSans-Light</vt:lpstr>
      <vt:lpstr>Source Sans Pro Light</vt:lpstr>
      <vt:lpstr>Calibri</vt:lpstr>
      <vt:lpstr>Helvetica Neue</vt:lpstr>
      <vt:lpstr>FNBSans-Bold</vt:lpstr>
      <vt:lpstr>White</vt:lpstr>
      <vt:lpstr>The FNB Graduate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alain</dc:creator>
  <cp:lastModifiedBy>Preston, Joanna</cp:lastModifiedBy>
  <cp:revision>47</cp:revision>
  <dcterms:modified xsi:type="dcterms:W3CDTF">2024-04-10T07:45:42Z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9e3b9b-e01e-4d71-aa8a-f0e5de18f65f_Enabled">
    <vt:lpwstr>true</vt:lpwstr>
  </property>
  <property fmtid="{D5CDD505-2E9C-101B-9397-08002B2CF9AE}" pid="3" name="MSIP_Label_959e3b9b-e01e-4d71-aa8a-f0e5de18f65f_SetDate">
    <vt:lpwstr>2024-03-04T13:22:53Z</vt:lpwstr>
  </property>
  <property fmtid="{D5CDD505-2E9C-101B-9397-08002B2CF9AE}" pid="4" name="MSIP_Label_959e3b9b-e01e-4d71-aa8a-f0e5de18f65f_Method">
    <vt:lpwstr>Standard</vt:lpwstr>
  </property>
  <property fmtid="{D5CDD505-2E9C-101B-9397-08002B2CF9AE}" pid="5" name="MSIP_Label_959e3b9b-e01e-4d71-aa8a-f0e5de18f65f_Name">
    <vt:lpwstr>defa4170-0d19-0005-0004-bc88714345d2</vt:lpwstr>
  </property>
  <property fmtid="{D5CDD505-2E9C-101B-9397-08002B2CF9AE}" pid="6" name="MSIP_Label_959e3b9b-e01e-4d71-aa8a-f0e5de18f65f_SiteId">
    <vt:lpwstr>400dbfd1-aa44-434d-bc63-44099910c09a</vt:lpwstr>
  </property>
  <property fmtid="{D5CDD505-2E9C-101B-9397-08002B2CF9AE}" pid="7" name="MSIP_Label_959e3b9b-e01e-4d71-aa8a-f0e5de18f65f_ActionId">
    <vt:lpwstr>be09164d-cad2-43d1-bba2-63bcd09af1c4</vt:lpwstr>
  </property>
  <property fmtid="{D5CDD505-2E9C-101B-9397-08002B2CF9AE}" pid="8" name="MSIP_Label_959e3b9b-e01e-4d71-aa8a-f0e5de18f65f_ContentBits">
    <vt:lpwstr>0</vt:lpwstr>
  </property>
  <property fmtid="{D5CDD505-2E9C-101B-9397-08002B2CF9AE}" pid="9" name="MSIP_Label_216eec4e-c7b8-491d-b7d8-90a69632743d_Enabled">
    <vt:lpwstr>true</vt:lpwstr>
  </property>
  <property fmtid="{D5CDD505-2E9C-101B-9397-08002B2CF9AE}" pid="10" name="MSIP_Label_216eec4e-c7b8-491d-b7d8-90a69632743d_SetDate">
    <vt:lpwstr>2024-03-05T10:26:03Z</vt:lpwstr>
  </property>
  <property fmtid="{D5CDD505-2E9C-101B-9397-08002B2CF9AE}" pid="11" name="MSIP_Label_216eec4e-c7b8-491d-b7d8-90a69632743d_Method">
    <vt:lpwstr>Standard</vt:lpwstr>
  </property>
  <property fmtid="{D5CDD505-2E9C-101B-9397-08002B2CF9AE}" pid="12" name="MSIP_Label_216eec4e-c7b8-491d-b7d8-90a69632743d_Name">
    <vt:lpwstr>216eec4e-c7b8-491d-b7d8-90a69632743d</vt:lpwstr>
  </property>
  <property fmtid="{D5CDD505-2E9C-101B-9397-08002B2CF9AE}" pid="13" name="MSIP_Label_216eec4e-c7b8-491d-b7d8-90a69632743d_SiteId">
    <vt:lpwstr>4032514a-830a-4f20-9539-81bbc35b3cd9</vt:lpwstr>
  </property>
  <property fmtid="{D5CDD505-2E9C-101B-9397-08002B2CF9AE}" pid="14" name="MSIP_Label_216eec4e-c7b8-491d-b7d8-90a69632743d_ActionId">
    <vt:lpwstr>44241390-13b4-47fd-a3d7-42525fab63ae</vt:lpwstr>
  </property>
  <property fmtid="{D5CDD505-2E9C-101B-9397-08002B2CF9AE}" pid="15" name="MSIP_Label_216eec4e-c7b8-491d-b7d8-90a69632743d_ContentBits">
    <vt:lpwstr>0</vt:lpwstr>
  </property>
</Properties>
</file>